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79" r:id="rId2"/>
    <p:sldId id="297" r:id="rId3"/>
    <p:sldId id="298" r:id="rId4"/>
    <p:sldId id="335" r:id="rId5"/>
    <p:sldId id="303" r:id="rId6"/>
    <p:sldId id="304" r:id="rId7"/>
    <p:sldId id="324" r:id="rId8"/>
    <p:sldId id="325" r:id="rId9"/>
    <p:sldId id="329" r:id="rId10"/>
    <p:sldId id="320" r:id="rId11"/>
    <p:sldId id="307" r:id="rId12"/>
    <p:sldId id="327" r:id="rId13"/>
    <p:sldId id="338" r:id="rId14"/>
    <p:sldId id="308" r:id="rId15"/>
    <p:sldId id="321" r:id="rId16"/>
    <p:sldId id="326" r:id="rId17"/>
    <p:sldId id="328" r:id="rId18"/>
    <p:sldId id="330" r:id="rId19"/>
    <p:sldId id="322" r:id="rId20"/>
    <p:sldId id="331" r:id="rId21"/>
    <p:sldId id="345" r:id="rId22"/>
    <p:sldId id="332" r:id="rId23"/>
    <p:sldId id="349" r:id="rId24"/>
    <p:sldId id="344" r:id="rId25"/>
    <p:sldId id="337" r:id="rId26"/>
    <p:sldId id="323" r:id="rId27"/>
    <p:sldId id="316" r:id="rId28"/>
    <p:sldId id="317" r:id="rId29"/>
  </p:sldIdLst>
  <p:sldSz cx="12192000" cy="6858000"/>
  <p:notesSz cx="6858000" cy="9144000"/>
  <p:embeddedFontLst>
    <p:embeddedFont>
      <p:font typeface="等线" panose="02010600030101010101" pitchFamily="2" charset="-122"/>
      <p:regular r:id="rId31"/>
      <p:bold r:id="rId32"/>
    </p:embeddedFont>
    <p:embeddedFont>
      <p:font typeface="思源黑体 Heavy" panose="020B0A00000000000000" pitchFamily="34" charset="-122"/>
      <p:bold r:id="rId33"/>
    </p:embeddedFont>
    <p:embeddedFont>
      <p:font typeface="思源黑体 Medium" panose="020B0600000000000000" pitchFamily="34" charset="-122"/>
      <p:regular r:id="rId34"/>
    </p:embeddedFont>
    <p:embeddedFont>
      <p:font typeface="Cambria Math" panose="02040503050406030204" pitchFamily="18" charset="0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35"/>
            <p14:sldId id="303"/>
            <p14:sldId id="304"/>
            <p14:sldId id="324"/>
            <p14:sldId id="325"/>
            <p14:sldId id="329"/>
            <p14:sldId id="320"/>
            <p14:sldId id="307"/>
            <p14:sldId id="327"/>
            <p14:sldId id="338"/>
            <p14:sldId id="308"/>
            <p14:sldId id="321"/>
            <p14:sldId id="326"/>
            <p14:sldId id="328"/>
            <p14:sldId id="330"/>
            <p14:sldId id="322"/>
            <p14:sldId id="331"/>
            <p14:sldId id="345"/>
            <p14:sldId id="332"/>
            <p14:sldId id="349"/>
            <p14:sldId id="344"/>
            <p14:sldId id="337"/>
            <p14:sldId id="323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69"/>
    <a:srgbClr val="4472C4"/>
    <a:srgbClr val="0A3CF5"/>
    <a:srgbClr val="254FEB"/>
    <a:srgbClr val="F0F5FC"/>
    <a:srgbClr val="F87F08"/>
    <a:srgbClr val="08F1F4"/>
    <a:srgbClr val="0C0588"/>
    <a:srgbClr val="0AE9F5"/>
    <a:srgbClr val="00C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77510" autoAdjust="0"/>
  </p:normalViewPr>
  <p:slideViewPr>
    <p:cSldViewPr snapToGrid="0" snapToObjects="1">
      <p:cViewPr varScale="1">
        <p:scale>
          <a:sx n="125" d="100"/>
          <a:sy n="125" d="100"/>
        </p:scale>
        <p:origin x="1626" y="1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各位评委好，我们的项目叫做</a:t>
            </a:r>
            <a:r>
              <a:rPr lang="en-US" altLang="zh-CN" dirty="0" err="1"/>
              <a:t>AICompass</a:t>
            </a:r>
            <a:r>
              <a:rPr lang="zh-CN" altLang="en-US" dirty="0"/>
              <a:t>，面向研究创新赛道的模型对算力等效建模评估赛题，开发了一套面向大模型的建模评估工具。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2280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那么我们的项目都存在什么亮点呢？接下来我将从四个方面分别来介绍。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7896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首先在显存计算上，一方面，在模型大的分类上，我们考虑了 </a:t>
            </a:r>
            <a:r>
              <a:rPr lang="en-US" altLang="zh-CN" dirty="0"/>
              <a:t>dense</a:t>
            </a:r>
            <a:r>
              <a:rPr lang="zh-CN" altLang="en-US" dirty="0"/>
              <a:t>、</a:t>
            </a:r>
            <a:r>
              <a:rPr lang="en-US" altLang="zh-CN" dirty="0" err="1"/>
              <a:t>moe</a:t>
            </a:r>
            <a:r>
              <a:rPr lang="zh-CN" altLang="en-US" dirty="0"/>
              <a:t>、多模态等大模型，这可已经可以囊括超过 </a:t>
            </a:r>
            <a:r>
              <a:rPr lang="en-US" altLang="zh-CN" dirty="0"/>
              <a:t>95% </a:t>
            </a:r>
            <a:r>
              <a:rPr lang="zh-CN" altLang="en-US" dirty="0"/>
              <a:t>的模型显存计算。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另一方面，在模型的内部，我们又将模型显存占用拆分为模型权重、</a:t>
            </a:r>
            <a:r>
              <a:rPr lang="en-US" altLang="zh-CN" dirty="0" err="1"/>
              <a:t>KVCache</a:t>
            </a:r>
            <a:r>
              <a:rPr lang="zh-CN" altLang="en-US" dirty="0"/>
              <a:t>、激活值等多个部分，实现细粒度的拆分。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532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另外，在服务指标上，我们从用户的 </a:t>
            </a:r>
            <a:r>
              <a:rPr lang="en-US" altLang="zh-CN" dirty="0"/>
              <a:t>SLO </a:t>
            </a:r>
            <a:r>
              <a:rPr lang="zh-CN" altLang="en-US" dirty="0"/>
              <a:t>需求指标上去考虑，将赛题要求的单一吞吐量指标细化为 </a:t>
            </a:r>
            <a:r>
              <a:rPr lang="en-US" altLang="zh-CN" dirty="0"/>
              <a:t>TTFT </a:t>
            </a:r>
            <a:r>
              <a:rPr lang="zh-CN" altLang="en-US" dirty="0"/>
              <a:t>和 </a:t>
            </a:r>
            <a:r>
              <a:rPr lang="en-US" altLang="zh-CN" dirty="0"/>
              <a:t>TPOT </a:t>
            </a:r>
            <a:r>
              <a:rPr lang="zh-CN" altLang="en-US" dirty="0"/>
              <a:t>指标。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同时，我们在多种场景下都做了服务指标的验证，以此来保证结果的准确性。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63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在硬件推荐方面，我们的计算器是硬件中立的，可以统一评估 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NPU </a:t>
            </a:r>
            <a:r>
              <a:rPr lang="zh-CN" altLang="en-US" dirty="0"/>
              <a:t>等不同架构的加速硬件。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项目中也可以指定所使用的具体的硬件，我们的计算器会智能推荐出部署所需要的卡数。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48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最后，在算力测试方面，我们发现很多的加速卡的理论值，实际上是达不到的。</a:t>
            </a:r>
            <a:endParaRPr lang="en-US" altLang="zh-CN" dirty="0"/>
          </a:p>
          <a:p>
            <a:r>
              <a:rPr lang="zh-CN" altLang="en-US" dirty="0"/>
              <a:t>因此我们自主开发了一个算力测试工具，经过我们测试，英伟达</a:t>
            </a:r>
            <a:r>
              <a:rPr lang="en-US" altLang="zh-CN" dirty="0"/>
              <a:t> A100 </a:t>
            </a:r>
            <a:r>
              <a:rPr lang="zh-CN" altLang="en-US" dirty="0"/>
              <a:t>的实际利用率只有 </a:t>
            </a:r>
            <a:r>
              <a:rPr lang="en-US" altLang="zh-CN" dirty="0"/>
              <a:t>80% </a:t>
            </a:r>
            <a:r>
              <a:rPr lang="zh-CN" altLang="en-US" dirty="0"/>
              <a:t>左右。</a:t>
            </a:r>
            <a:endParaRPr lang="en-US" altLang="zh-CN" dirty="0"/>
          </a:p>
          <a:p>
            <a:r>
              <a:rPr lang="zh-CN" altLang="en-US" dirty="0"/>
              <a:t>这部分设计，确保了我们的等效建模评估建立在更加真实可靠的数据上。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1m20s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37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同时，我们在完成这些技术设计时，也遇到了不少的难题。接下来我将从三个方面来介绍。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094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首先我们遇到的第一个难点是，模型的结构日益复杂，量化困难。</a:t>
            </a:r>
            <a:endParaRPr lang="en-US" altLang="zh-CN" dirty="0"/>
          </a:p>
          <a:p>
            <a:r>
              <a:rPr lang="zh-CN" altLang="en-US" dirty="0"/>
              <a:t>现在，模型结构百花齐放，例如 </a:t>
            </a:r>
            <a:r>
              <a:rPr lang="en-US" altLang="zh-CN" dirty="0"/>
              <a:t>dense </a:t>
            </a:r>
            <a:r>
              <a:rPr lang="zh-CN" altLang="en-US" dirty="0"/>
              <a:t>和 </a:t>
            </a:r>
            <a:r>
              <a:rPr lang="en-US" altLang="zh-CN" dirty="0" err="1"/>
              <a:t>moe</a:t>
            </a:r>
            <a:r>
              <a:rPr lang="en-US" altLang="zh-CN" dirty="0"/>
              <a:t> </a:t>
            </a:r>
            <a:r>
              <a:rPr lang="zh-CN" altLang="en-US" dirty="0"/>
              <a:t>之间的区别就比较大，此时再用一个笼统的公式套用所有模型，计算出来误差是极大的。</a:t>
            </a:r>
            <a:endParaRPr lang="en-US" altLang="zh-CN" dirty="0"/>
          </a:p>
          <a:p>
            <a:r>
              <a:rPr lang="zh-CN" altLang="en-US" dirty="0"/>
              <a:t>面对这样的难题，我们参考了大量的论文、研究，不断优化计算因子，最终在工具中实现了前所未有的显存剖析精度。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6667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我们遇到的第二个难点是，从 </a:t>
            </a:r>
            <a:r>
              <a:rPr lang="en-US" altLang="zh-CN" dirty="0"/>
              <a:t>SLO </a:t>
            </a:r>
            <a:r>
              <a:rPr lang="zh-CN" altLang="en-US" dirty="0"/>
              <a:t>出发，在多个层面上去反推所需要的硬件算力。</a:t>
            </a:r>
            <a:endParaRPr lang="en-US" altLang="zh-CN" dirty="0"/>
          </a:p>
          <a:p>
            <a:r>
              <a:rPr lang="zh-CN" altLang="en-US" dirty="0"/>
              <a:t>从底层原理上来说，大模型推理的两个指标对应着硬件层面的 </a:t>
            </a:r>
            <a:r>
              <a:rPr lang="en-US" altLang="zh-CN" dirty="0"/>
              <a:t>Prefill </a:t>
            </a:r>
            <a:r>
              <a:rPr lang="zh-CN" altLang="en-US" dirty="0"/>
              <a:t>阶段和 </a:t>
            </a:r>
            <a:r>
              <a:rPr lang="en-US" altLang="zh-CN" dirty="0"/>
              <a:t>Decode </a:t>
            </a:r>
            <a:r>
              <a:rPr lang="zh-CN" altLang="en-US" dirty="0"/>
              <a:t>阶段，他们对加速卡的要求是不同的。</a:t>
            </a:r>
            <a:endParaRPr lang="en-US" altLang="zh-CN" dirty="0"/>
          </a:p>
          <a:p>
            <a:r>
              <a:rPr lang="zh-CN" altLang="en-US" dirty="0"/>
              <a:t>我们的计算器会综合考虑不同层面上的算力限制卡数，最终给出硬件的需求。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244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最后，我们在开发硬件性能测试工具的时候，如何在异构硬件上保证测试可信、可行，成为问题。</a:t>
            </a:r>
            <a:endParaRPr lang="en-US" altLang="zh-CN" dirty="0"/>
          </a:p>
          <a:p>
            <a:r>
              <a:rPr lang="zh-CN" altLang="en-US" dirty="0"/>
              <a:t>经过我们调研，最后选取了 </a:t>
            </a:r>
            <a:r>
              <a:rPr lang="en-US" altLang="zh-CN" dirty="0"/>
              <a:t>GEMM </a:t>
            </a:r>
            <a:r>
              <a:rPr lang="zh-CN" altLang="en-US" dirty="0"/>
              <a:t>矩阵乘来做计算卡算力的测试，使用 </a:t>
            </a:r>
            <a:r>
              <a:rPr lang="en-US" altLang="zh-CN" dirty="0" err="1"/>
              <a:t>LayerNorm</a:t>
            </a:r>
            <a:r>
              <a:rPr lang="en-US" altLang="zh-CN" dirty="0"/>
              <a:t> </a:t>
            </a:r>
            <a:r>
              <a:rPr lang="zh-CN" altLang="en-US" dirty="0"/>
              <a:t>层归一化算子来做计算卡带宽的测试。</a:t>
            </a:r>
            <a:endParaRPr lang="en-US" altLang="zh-CN" dirty="0"/>
          </a:p>
          <a:p>
            <a:r>
              <a:rPr lang="zh-CN" altLang="en-US" dirty="0"/>
              <a:t>经过我们的调整，将硬件底座算力的可靠性，从</a:t>
            </a:r>
            <a:r>
              <a:rPr lang="en-US" altLang="zh-CN" dirty="0"/>
              <a:t>70%</a:t>
            </a:r>
            <a:r>
              <a:rPr lang="zh-CN" altLang="en-US" dirty="0"/>
              <a:t>提高到</a:t>
            </a:r>
            <a:r>
              <a:rPr lang="en-US" altLang="zh-CN" dirty="0"/>
              <a:t>95</a:t>
            </a:r>
            <a:r>
              <a:rPr lang="zh-CN" altLang="en-US" dirty="0"/>
              <a:t>以上。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1m10s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052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最后，我们还做了一些测试来确保我们计算的准确性。这里主要分为显存测试和算力测试部分。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784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今天的汇报我将从项目亮点、难点、测试、演示等方面逐个汇报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3927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显存测试部分，我们首先测试了</a:t>
            </a:r>
            <a:r>
              <a:rPr lang="en-US" altLang="zh-CN" dirty="0"/>
              <a:t> llama </a:t>
            </a:r>
            <a:r>
              <a:rPr lang="zh-CN" altLang="en-US" dirty="0"/>
              <a:t>的两个模型。</a:t>
            </a:r>
            <a:endParaRPr lang="en-US" altLang="zh-CN"/>
          </a:p>
          <a:p>
            <a:r>
              <a:rPr lang="zh-CN" altLang="en-US"/>
              <a:t>我们</a:t>
            </a:r>
            <a:r>
              <a:rPr lang="zh-CN" altLang="en-US" dirty="0"/>
              <a:t>将测试的结果整理为柱形图，左侧的部分表示我们给出的理论值，右侧的部分表示我们实测的真实值。</a:t>
            </a:r>
            <a:endParaRPr lang="en-US" altLang="zh-CN" dirty="0"/>
          </a:p>
          <a:p>
            <a:r>
              <a:rPr lang="zh-CN" altLang="en-US" dirty="0"/>
              <a:t>可以看出，总体的预测误差可以保持在 </a:t>
            </a:r>
            <a:r>
              <a:rPr lang="en-US" altLang="zh-CN" dirty="0"/>
              <a:t>5% </a:t>
            </a:r>
            <a:r>
              <a:rPr lang="zh-CN" altLang="en-US" dirty="0"/>
              <a:t>以内。符合我们的预期。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114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9B22A-78E8-49A7-8C35-4787D08A8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AD2602-9A6C-4C45-4F0B-40B223F86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A1811D-0661-856F-F98F-8387F02B2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同时，对于全新的 </a:t>
            </a:r>
            <a:r>
              <a:rPr lang="en-US" altLang="zh-CN" dirty="0" err="1"/>
              <a:t>moe</a:t>
            </a:r>
            <a:r>
              <a:rPr lang="en-US" altLang="zh-CN" dirty="0"/>
              <a:t> </a:t>
            </a:r>
            <a:r>
              <a:rPr lang="zh-CN" altLang="en-US" dirty="0"/>
              <a:t>架构以及多模态模型，我们也分别选用了 </a:t>
            </a:r>
            <a:r>
              <a:rPr lang="en-US" altLang="zh-CN" dirty="0" err="1"/>
              <a:t>mixtral</a:t>
            </a:r>
            <a:r>
              <a:rPr lang="en-US" altLang="zh-CN" dirty="0"/>
              <a:t> 8x7B </a:t>
            </a:r>
            <a:r>
              <a:rPr lang="zh-CN" altLang="en-US" dirty="0"/>
              <a:t>和 </a:t>
            </a:r>
            <a:r>
              <a:rPr lang="en-US" altLang="zh-CN" dirty="0" err="1"/>
              <a:t>llava</a:t>
            </a:r>
            <a:r>
              <a:rPr lang="en-US" altLang="zh-CN" dirty="0"/>
              <a:t> 1.5 </a:t>
            </a:r>
            <a:r>
              <a:rPr lang="zh-CN" altLang="en-US" dirty="0"/>
              <a:t>来做测试。可以看出，在这两种情况下，我们的误差也是极小的。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CB478A-4713-0FB1-3FBC-9DB7C64C8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038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SLO </a:t>
            </a:r>
            <a:r>
              <a:rPr lang="zh-CN" altLang="en-US" dirty="0"/>
              <a:t>服务指标测试上，我们选用了 </a:t>
            </a:r>
            <a:r>
              <a:rPr lang="en-US" altLang="zh-CN" dirty="0"/>
              <a:t>DeepSeek </a:t>
            </a:r>
            <a:r>
              <a:rPr lang="zh-CN" altLang="en-US" dirty="0"/>
              <a:t>的</a:t>
            </a:r>
            <a:r>
              <a:rPr lang="en-US" altLang="zh-CN" dirty="0"/>
              <a:t>7B</a:t>
            </a:r>
            <a:r>
              <a:rPr lang="zh-CN" altLang="en-US" dirty="0"/>
              <a:t>、</a:t>
            </a:r>
            <a:r>
              <a:rPr lang="en-US" altLang="zh-CN" dirty="0"/>
              <a:t>70B</a:t>
            </a:r>
            <a:r>
              <a:rPr lang="zh-CN" altLang="en-US" dirty="0"/>
              <a:t>、</a:t>
            </a:r>
            <a:r>
              <a:rPr lang="en-US" altLang="zh-CN" dirty="0"/>
              <a:t>671B</a:t>
            </a:r>
            <a:r>
              <a:rPr lang="zh-CN" altLang="en-US" dirty="0"/>
              <a:t>三个版本，分别对应小中大规模参数量下模型的测试。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首先，对于 </a:t>
            </a:r>
            <a:r>
              <a:rPr lang="en-US" altLang="zh-CN" dirty="0"/>
              <a:t>DeepSeek </a:t>
            </a:r>
            <a:r>
              <a:rPr lang="zh-CN" altLang="en-US" dirty="0"/>
              <a:t>的 </a:t>
            </a:r>
            <a:r>
              <a:rPr lang="en-US" altLang="zh-CN" dirty="0"/>
              <a:t>7B </a:t>
            </a:r>
            <a:r>
              <a:rPr lang="zh-CN" altLang="en-US" dirty="0"/>
              <a:t>蒸馏版本，指定硬件为华为的昇腾 </a:t>
            </a:r>
            <a:r>
              <a:rPr lang="en-US" altLang="zh-CN" dirty="0"/>
              <a:t>910B</a:t>
            </a:r>
            <a:r>
              <a:rPr lang="zh-CN" altLang="en-US" dirty="0"/>
              <a:t> 和英伟达的 </a:t>
            </a:r>
            <a:r>
              <a:rPr lang="en-US" altLang="zh-CN" dirty="0"/>
              <a:t>H20</a:t>
            </a:r>
            <a:r>
              <a:rPr lang="zh-CN" altLang="en-US" dirty="0"/>
              <a:t>。我们的计算器建议都是使用一张卡就可以部署。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最终测试的结果是完全达标的。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327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70B </a:t>
            </a:r>
            <a:r>
              <a:rPr lang="zh-CN" altLang="en-US" dirty="0"/>
              <a:t>版本测试中，同样指定硬件为 </a:t>
            </a:r>
            <a:r>
              <a:rPr lang="en-US" altLang="zh-CN" dirty="0"/>
              <a:t>Ascend 910B </a:t>
            </a:r>
            <a:r>
              <a:rPr lang="zh-CN" altLang="en-US" dirty="0"/>
              <a:t>和 </a:t>
            </a:r>
            <a:r>
              <a:rPr lang="en-US" altLang="zh-CN" dirty="0"/>
              <a:t>Nvidia H20</a:t>
            </a:r>
            <a:r>
              <a:rPr lang="zh-CN" altLang="en-US" dirty="0"/>
              <a:t>，这里我们的工具给出的推荐配置分别为 </a:t>
            </a:r>
            <a:r>
              <a:rPr lang="en-US" altLang="zh-CN" dirty="0"/>
              <a:t>4 </a:t>
            </a:r>
            <a:r>
              <a:rPr lang="zh-CN" altLang="en-US" dirty="0"/>
              <a:t>卡和 </a:t>
            </a:r>
            <a:r>
              <a:rPr lang="en-US" altLang="zh-CN" dirty="0"/>
              <a:t>2 </a:t>
            </a:r>
            <a:r>
              <a:rPr lang="zh-CN" altLang="en-US" dirty="0"/>
              <a:t>卡。</a:t>
            </a:r>
            <a:endParaRPr lang="en-US" altLang="zh-CN" dirty="0"/>
          </a:p>
          <a:p>
            <a:r>
              <a:rPr lang="zh-CN" altLang="en-US" dirty="0"/>
              <a:t>测试结果也比较符合我们的预期。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1112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EEE59-8FEC-0629-EE62-122EA522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490037-5B04-8E7D-9FD9-8FC560D12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3D9239-3076-BA2D-72D3-814DFD501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同时我们还测试了 </a:t>
            </a:r>
            <a:r>
              <a:rPr lang="en-US" altLang="zh-CN" dirty="0"/>
              <a:t>DeepSeek R1 </a:t>
            </a:r>
            <a:r>
              <a:rPr lang="zh-CN" altLang="en-US" dirty="0"/>
              <a:t>的 </a:t>
            </a:r>
            <a:r>
              <a:rPr lang="en-US" altLang="zh-CN" dirty="0"/>
              <a:t>671B </a:t>
            </a:r>
            <a:r>
              <a:rPr lang="zh-CN" altLang="en-US" dirty="0"/>
              <a:t>满血版，这次的硬件配置我们通过项目中的自定义方式，指定了团队中某国产新一代推理卡的配置。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我们的项目推荐 </a:t>
            </a:r>
            <a:r>
              <a:rPr lang="en-US" altLang="zh-CN" dirty="0"/>
              <a:t>16 </a:t>
            </a:r>
            <a:r>
              <a:rPr lang="zh-CN" altLang="en-US" dirty="0"/>
              <a:t>卡运行。经过测试，也能够达到目标吞吐量。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A9C519-5BCB-C1D2-BE0C-E9801A6E8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30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最后说明，我们的计算器并非纸上谈兵，而是已经应用于很多的实际科研项目。</a:t>
            </a:r>
            <a:endParaRPr lang="en-US" altLang="zh-CN" dirty="0"/>
          </a:p>
          <a:p>
            <a:r>
              <a:rPr lang="zh-CN" altLang="en-US" dirty="0"/>
              <a:t>例如，我们团队与清华大学合作，将</a:t>
            </a:r>
            <a:r>
              <a:rPr lang="en-US" altLang="zh-CN" dirty="0" err="1"/>
              <a:t>AICompass</a:t>
            </a:r>
            <a:r>
              <a:rPr lang="zh-CN" altLang="en-US" dirty="0"/>
              <a:t>应用于多项重点研发项目的研究工作，如</a:t>
            </a:r>
            <a:r>
              <a:rPr lang="en-US" altLang="zh-CN" dirty="0" err="1"/>
              <a:t>AIPerf</a:t>
            </a:r>
            <a:r>
              <a:rPr lang="zh-CN" altLang="en-US" dirty="0"/>
              <a:t>评测项目等。</a:t>
            </a:r>
            <a:endParaRPr lang="en-US" altLang="zh-CN" dirty="0"/>
          </a:p>
          <a:p>
            <a:r>
              <a:rPr lang="zh-CN" altLang="en-US" dirty="0"/>
              <a:t>我们的计算器不仅在比赛中接受检验，更在与国家重点项目的合作中证明其强大的使用价值，实现了产学研的深度融合。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1m50s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647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最后是作品演示方面。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927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35s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295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09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首先，我先对我们的项目做一个整体的介绍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847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大模型在中国的发展可谓是如火如荼。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但是当前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发展正面临一个核心矛盾：​​一边是模型变得更大、更复杂，催生了多样且苛刻的算力需求；​​另一边是底层硬件生态日趋异构化​​，不同代际的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NPU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共存，模型调度效率低下。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这个矛盾直接造成了智算中心的“​​供需错配​​”问题。我们认为，智算中心的建设，需要新的指导。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在这样的背景下，我们设计了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AICompass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672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它是一套精确的评估工具。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</a:t>
            </a:r>
            <a:r>
              <a:rPr lang="en-US" altLang="zh-CN" dirty="0"/>
              <a:t> </a:t>
            </a:r>
            <a:r>
              <a:rPr lang="en-US" altLang="zh-CN" dirty="0" err="1"/>
              <a:t>AICompass</a:t>
            </a:r>
            <a:r>
              <a:rPr lang="en-US" altLang="zh-CN" dirty="0"/>
              <a:t> </a:t>
            </a:r>
            <a:r>
              <a:rPr lang="zh-CN" altLang="en-US" dirty="0"/>
              <a:t>的特点概括为：模型选择多、显存计算细、部署效果真、推荐硬件准。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并且我们已经部署了云端的服务，稍后大家可以来扫码体验一下。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271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那么在做之前，我们首先去搜索了一下，市面上确实已经存在功能类似的工具。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但是在深度体验之后，我们发现他们的设计存在很多的问题，例如他们的计算过于简单，无实测验证等。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相比之下，我们的工具，都做了什么创新与改进呢？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227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首先，从模型和硬件支持的广度上来说，我们在模型方面，考虑了开源社区中主流的 </a:t>
            </a:r>
            <a:r>
              <a:rPr lang="en-US" altLang="zh-CN" dirty="0"/>
              <a:t>DeepSeek </a:t>
            </a:r>
            <a:r>
              <a:rPr lang="zh-CN" altLang="en-US" dirty="0"/>
              <a:t>系列、</a:t>
            </a:r>
            <a:r>
              <a:rPr lang="en-US" altLang="zh-CN" dirty="0"/>
              <a:t>Qwen </a:t>
            </a:r>
            <a:r>
              <a:rPr lang="zh-CN" altLang="en-US" dirty="0"/>
              <a:t>系列等大模型。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在硬件方面，我们不仅加入了英伟达、华为、谷歌等头部大厂的产品，同时还专门考虑了壁仞、海光、寒武纪等国内公司的异构硬件产品。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98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同时，对于我们还没有考虑到的模型和硬件，我们都做了自定义的功能。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模型方面，可以通过指定隐藏层维度、模型层数等参数，去指定一个模型的结构。硬件方面，也可以通过填写显存、显存带宽等参数来自定义硬件的算力。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52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具体到赛题要求上，我们不仅完成了赛体中所有的基本要求，同时加入了我们自己的独特的创新点，保证了项目的创新性、完整性。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41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3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3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3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image" Target="../media/image2.png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2.2 XX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EE7DE55F-5196-95BE-3E7E-CD0C7B23A084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A2E02319-8870-019B-6049-3FEE84E6847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89016C-E93A-F5C0-674D-2F0C68C06FD2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3" name="图片 2" descr="操作系统开源创新大赛-logo@2x">
              <a:extLst>
                <a:ext uri="{FF2B5EF4-FFF2-40B4-BE49-F238E27FC236}">
                  <a16:creationId xmlns:a16="http://schemas.microsoft.com/office/drawing/2014/main" id="{C2F70FCA-A493-A203-D1E9-1EA00A5865E5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996B5F-C281-EBFD-E36E-184E9EB38D6D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3.1</a:t>
            </a:r>
            <a:endParaRPr lang="zh-CN" altLang="en-US" dirty="0"/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774EC5C9-6CA8-E88A-88C1-0E8A3A29D447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92B4CAE9-9A17-67AC-540A-04AC709B4E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3.2</a:t>
            </a:r>
            <a:endParaRPr lang="zh-CN" altLang="en-US" dirty="0"/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7931316E-899C-8829-AAA8-E65D20BE2C93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DEF55D87-A870-F88F-45F3-039A97806F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CE54C8-18B7-BF10-4429-B09FA64FC9DC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787949FE-984E-3657-3F1B-E8464A1E5DE7}"/>
                </a:ext>
              </a:extLst>
            </p:cNvPr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B253A87-865B-1F46-9668-AF01105CD76D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443DD16-977B-FCE9-F5C5-DBD9BDAC535B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18448B8-4388-5293-53AB-7E03CFA07C8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C51F37-21B5-6CA9-6885-B58DD5F04C59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70A1C971-F9C0-D0A4-4DFE-A171A23E1703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357C919-A4D3-C07D-776E-1D7218BAF417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9E822727-CD0B-2264-CE13-F6514F3BA9DB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7FC623A6-6B89-8FE1-8D5E-1CB158F1E8C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5532BC2-0B91-A9FD-FE58-E49C7412BFCA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5" name="图片 4" descr="操作系统开源创新大赛-logo@2x">
              <a:extLst>
                <a:ext uri="{FF2B5EF4-FFF2-40B4-BE49-F238E27FC236}">
                  <a16:creationId xmlns:a16="http://schemas.microsoft.com/office/drawing/2014/main" id="{4A76652D-4C13-C049-D9EB-76B451A716E4}"/>
                </a:ext>
              </a:extLst>
            </p:cNvPr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71A002C-9C8E-22FF-29EE-11585911CB21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2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3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目录</a:t>
              </a:r>
            </a:p>
          </p:txBody>
        </p:sp>
      </p:grpSp>
      <p:pic>
        <p:nvPicPr>
          <p:cNvPr id="8" name="图片 7" descr="操作系统开源创新大赛-logo@2x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4190" y="211445"/>
            <a:ext cx="2492375" cy="90678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7981545" y="300344"/>
            <a:ext cx="4008722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“中国数谷</a:t>
            </a:r>
            <a:r>
              <a:rPr lang="en-US" altLang="zh-CN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·</a:t>
            </a: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华为杯”</a:t>
            </a:r>
            <a:r>
              <a:rPr lang="zh-CN" altLang="en-US" sz="1800" b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第二届中国</a:t>
            </a:r>
            <a:endParaRPr lang="en-US" altLang="zh-CN" sz="1800" b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800" b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研究生</a:t>
            </a: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操作系统开源创新大赛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5698624-4B40-C7CE-DC53-82B6967475CF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A976D9B3-A7D6-3681-2A61-236EE7F066D3}"/>
                </a:ext>
              </a:extLst>
            </p:cNvPr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D019906-E66D-D92A-FA4A-FFB45AEB5BF4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38CA8AAE-8076-7665-F013-09403CD8311A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C64117B9-0499-A9F6-7AC2-58DC6D7F92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1"/>
          <a:stretch/>
        </p:blipFill>
        <p:spPr>
          <a:xfrm>
            <a:off x="8824042" y="196187"/>
            <a:ext cx="812441" cy="784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37D56D3-5629-8385-7098-E92E7CF46C1D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6E0E1C03-C0E8-DC83-B866-4FA181F2B2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设计简介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C62E7F73-0E77-710B-B8A6-87F4D18BF8C2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DB00524F-0D10-BDC8-98CE-67EA50E789A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7F09D1D-CD3A-68DE-95BE-743C69C26EE8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598D7DE7-5219-A2FF-9A92-E4693CB3338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89756D-3059-3401-FCAF-DBA0D2BDB969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FACCD13F-F2CA-2847-8AE4-FCD53337FCD1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F51373E-C310-8B6E-E6C0-2F8FD50A0CA7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270A3821-C9C8-4BEB-34E7-B3260E3736A4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AFC75E50-6ED1-E57E-1261-E0308047699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5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svg"/><Relationship Id="rId11" Type="http://schemas.openxmlformats.org/officeDocument/2006/relationships/image" Target="../media/image560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0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12" Type="http://schemas.openxmlformats.org/officeDocument/2006/relationships/image" Target="../media/image6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0.png"/><Relationship Id="rId10" Type="http://schemas.openxmlformats.org/officeDocument/2006/relationships/image" Target="../media/image67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670.png"/><Relationship Id="rId4" Type="http://schemas.openxmlformats.org/officeDocument/2006/relationships/image" Target="../media/image6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3" Type="http://schemas.openxmlformats.org/officeDocument/2006/relationships/tags" Target="../tags/tag7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0" Type="http://schemas.openxmlformats.org/officeDocument/2006/relationships/tags" Target="../tags/tag91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10" Type="http://schemas.openxmlformats.org/officeDocument/2006/relationships/tags" Target="../tags/tag81.xml"/><Relationship Id="rId19" Type="http://schemas.openxmlformats.org/officeDocument/2006/relationships/tags" Target="../tags/tag90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5.png"/><Relationship Id="rId4" Type="http://schemas.openxmlformats.org/officeDocument/2006/relationships/image" Target="../media/image67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87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   AICompass</a:t>
            </a:r>
            <a:b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</a:br>
            <a:r>
              <a:rPr lang="zh-CN" altLang="en-US" sz="4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模型对算力等效建模评估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5731348" y="3871636"/>
            <a:ext cx="3398520" cy="29019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西安电子科技大学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5731348" y="4234221"/>
            <a:ext cx="3398520" cy="29019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测出来都队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5731348" y="4596806"/>
            <a:ext cx="3398520" cy="29019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季玮晔、许博文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>
          <a:xfrm>
            <a:off x="5731348" y="4960026"/>
            <a:ext cx="3398520" cy="29019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杨鹏飞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>
          <a:xfrm>
            <a:off x="5731348" y="5323881"/>
            <a:ext cx="3398520" cy="290195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2025.7.18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>
          <a:xfrm>
            <a:off x="4569516" y="3871395"/>
            <a:ext cx="1161805" cy="290369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>
          <a:xfrm>
            <a:off x="4569516" y="4234305"/>
            <a:ext cx="1161805" cy="290369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>
          <a:xfrm>
            <a:off x="4569516" y="4596653"/>
            <a:ext cx="1161805" cy="290370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>
          <a:xfrm>
            <a:off x="4569516" y="4960277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>
          <a:xfrm>
            <a:off x="4569516" y="5323901"/>
            <a:ext cx="1161805" cy="290371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1750305F-DE11-1460-F6B8-ED63EFD5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3" y="1610954"/>
            <a:ext cx="1135185" cy="1135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项目亮点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显存计算亮点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4DCC926-C273-EBFF-3542-D4EC83F22B9E}"/>
              </a:ext>
            </a:extLst>
          </p:cNvPr>
          <p:cNvSpPr txBox="1"/>
          <p:nvPr/>
        </p:nvSpPr>
        <p:spPr>
          <a:xfrm>
            <a:off x="984339" y="1225547"/>
            <a:ext cx="1010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通过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实测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数据优化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计算因子  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</a:t>
            </a:r>
            <a:r>
              <a:rPr lang="en-US" altLang="zh-CN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95%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以上的大模型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显存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2D13402-77B2-6BD1-74FE-40C68E9BF4AD}"/>
              </a:ext>
            </a:extLst>
          </p:cNvPr>
          <p:cNvSpPr/>
          <p:nvPr/>
        </p:nvSpPr>
        <p:spPr>
          <a:xfrm>
            <a:off x="612671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679C3E8-7AF5-D7D5-9981-988539437D18}"/>
              </a:ext>
            </a:extLst>
          </p:cNvPr>
          <p:cNvSpPr/>
          <p:nvPr/>
        </p:nvSpPr>
        <p:spPr>
          <a:xfrm>
            <a:off x="4335233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E2F23EBF-29BA-05B8-43EE-09326CC37A8E}"/>
              </a:ext>
            </a:extLst>
          </p:cNvPr>
          <p:cNvSpPr/>
          <p:nvPr/>
        </p:nvSpPr>
        <p:spPr>
          <a:xfrm>
            <a:off x="8057796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3CF7A4E-44B6-2C38-235E-8AAE66806D1A}"/>
              </a:ext>
            </a:extLst>
          </p:cNvPr>
          <p:cNvGrpSpPr/>
          <p:nvPr/>
        </p:nvGrpSpPr>
        <p:grpSpPr>
          <a:xfrm>
            <a:off x="793646" y="2044614"/>
            <a:ext cx="3117476" cy="1143849"/>
            <a:chOff x="876300" y="1314037"/>
            <a:chExt cx="3117476" cy="1143849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9BCF71D-70F3-C908-2BF9-E530A58B819F}"/>
                </a:ext>
              </a:extLst>
            </p:cNvPr>
            <p:cNvSpPr txBox="1"/>
            <p:nvPr/>
          </p:nvSpPr>
          <p:spPr>
            <a:xfrm>
              <a:off x="876300" y="1660425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稠密模型</a:t>
              </a:r>
              <a:endPara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20955D74-5661-F448-8AF6-B0B8644F578B}"/>
                </a:ext>
              </a:extLst>
            </p:cNvPr>
            <p:cNvSpPr/>
            <p:nvPr/>
          </p:nvSpPr>
          <p:spPr>
            <a:xfrm>
              <a:off x="953835" y="1314037"/>
              <a:ext cx="1028561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Dense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C6B78FD-80A1-A2D9-AF7C-52691EC34180}"/>
                </a:ext>
              </a:extLst>
            </p:cNvPr>
            <p:cNvSpPr txBox="1"/>
            <p:nvPr/>
          </p:nvSpPr>
          <p:spPr>
            <a:xfrm>
              <a:off x="876300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经典 </a:t>
              </a:r>
              <a:r>
                <a:rPr lang="en-US" altLang="zh-CN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Transformer </a:t>
              </a:r>
              <a:r>
                <a:rPr lang="zh-CN" altLang="en-US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结构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49962C-2BE7-12B2-20A2-6849603974C9}"/>
              </a:ext>
            </a:extLst>
          </p:cNvPr>
          <p:cNvGrpSpPr/>
          <p:nvPr/>
        </p:nvGrpSpPr>
        <p:grpSpPr>
          <a:xfrm>
            <a:off x="4511951" y="2044614"/>
            <a:ext cx="3117476" cy="1143849"/>
            <a:chOff x="4594605" y="1314037"/>
            <a:chExt cx="3117476" cy="1143849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E9B7489-AF2A-D0EC-A83D-EAE7FF00BADC}"/>
                </a:ext>
              </a:extLst>
            </p:cNvPr>
            <p:cNvSpPr txBox="1"/>
            <p:nvPr/>
          </p:nvSpPr>
          <p:spPr>
            <a:xfrm>
              <a:off x="4594605" y="1656198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稀疏模型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4313A28A-2194-47CA-CAAE-D7A4CD682F77}"/>
                </a:ext>
              </a:extLst>
            </p:cNvPr>
            <p:cNvSpPr/>
            <p:nvPr/>
          </p:nvSpPr>
          <p:spPr>
            <a:xfrm>
              <a:off x="4672140" y="1314037"/>
              <a:ext cx="1028561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MoE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D32EC78-4543-BDE1-91F6-08516872020A}"/>
                </a:ext>
              </a:extLst>
            </p:cNvPr>
            <p:cNvSpPr txBox="1"/>
            <p:nvPr/>
          </p:nvSpPr>
          <p:spPr>
            <a:xfrm>
              <a:off x="4594605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Mixture of Experts 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混合专家结构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3FA252D-00E7-9B9E-37B0-2CB2771F7CC3}"/>
              </a:ext>
            </a:extLst>
          </p:cNvPr>
          <p:cNvGrpSpPr/>
          <p:nvPr/>
        </p:nvGrpSpPr>
        <p:grpSpPr>
          <a:xfrm>
            <a:off x="8234513" y="2044614"/>
            <a:ext cx="3117476" cy="1143849"/>
            <a:chOff x="8317167" y="1314037"/>
            <a:chExt cx="3117476" cy="1143849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4E7E53F-EC72-51EF-3FEA-ED88EBFFCEAE}"/>
                </a:ext>
              </a:extLst>
            </p:cNvPr>
            <p:cNvSpPr txBox="1"/>
            <p:nvPr/>
          </p:nvSpPr>
          <p:spPr>
            <a:xfrm>
              <a:off x="8317167" y="1668109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多模态大模型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3545775A-41E9-1C38-F5D1-93977FB7CD61}"/>
                </a:ext>
              </a:extLst>
            </p:cNvPr>
            <p:cNvSpPr/>
            <p:nvPr/>
          </p:nvSpPr>
          <p:spPr>
            <a:xfrm>
              <a:off x="8394702" y="1314037"/>
              <a:ext cx="1382815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Multimodal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2741345-07C6-23E7-4FD6-299DD02E7C97}"/>
                </a:ext>
              </a:extLst>
            </p:cNvPr>
            <p:cNvSpPr txBox="1"/>
            <p:nvPr/>
          </p:nvSpPr>
          <p:spPr>
            <a:xfrm>
              <a:off x="8317167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支持多种模态输入输出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pic>
        <p:nvPicPr>
          <p:cNvPr id="65" name="Picture 4">
            <a:extLst>
              <a:ext uri="{FF2B5EF4-FFF2-40B4-BE49-F238E27FC236}">
                <a16:creationId xmlns:a16="http://schemas.microsoft.com/office/drawing/2014/main" id="{704D9912-EC0A-9131-42F9-A7AC8E61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29" t="14200" r="22869" b="38462"/>
          <a:stretch/>
        </p:blipFill>
        <p:spPr>
          <a:xfrm>
            <a:off x="2304321" y="4869670"/>
            <a:ext cx="1895796" cy="1901452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4">
            <a:extLst>
              <a:ext uri="{FF2B5EF4-FFF2-40B4-BE49-F238E27FC236}">
                <a16:creationId xmlns:a16="http://schemas.microsoft.com/office/drawing/2014/main" id="{774EC4DA-B547-B3F5-F57A-CFB014949F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68" t="14009" r="23030" b="41265"/>
          <a:stretch/>
        </p:blipFill>
        <p:spPr>
          <a:xfrm>
            <a:off x="6056051" y="4928561"/>
            <a:ext cx="1914996" cy="1901452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4B5DF149-055F-EDDC-FB82-12C912726E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434" t="12036" r="22332" b="44574"/>
          <a:stretch/>
        </p:blipFill>
        <p:spPr>
          <a:xfrm>
            <a:off x="9878919" y="4941939"/>
            <a:ext cx="1901440" cy="1900557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9B450B37-E23B-0693-9FDC-575435948B09}"/>
              </a:ext>
            </a:extLst>
          </p:cNvPr>
          <p:cNvGrpSpPr/>
          <p:nvPr/>
        </p:nvGrpSpPr>
        <p:grpSpPr>
          <a:xfrm>
            <a:off x="968807" y="5074510"/>
            <a:ext cx="1456052" cy="1164871"/>
            <a:chOff x="1179142" y="4793670"/>
            <a:chExt cx="1456052" cy="1164871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41DADAE-DA11-74BE-8CBC-95A592F242EC}"/>
                </a:ext>
              </a:extLst>
            </p:cNvPr>
            <p:cNvSpPr txBox="1"/>
            <p:nvPr/>
          </p:nvSpPr>
          <p:spPr>
            <a:xfrm>
              <a:off x="1345262" y="4793670"/>
              <a:ext cx="1289932" cy="11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模型权重</a:t>
              </a:r>
              <a:endParaRPr lang="en-US" altLang="zh-CN" sz="12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KVcache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激活值</a:t>
              </a:r>
              <a:endParaRPr lang="en-US" altLang="zh-CN" sz="12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额外开销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17A17EF-96C6-A264-AA3F-8394F606BC1D}"/>
                </a:ext>
              </a:extLst>
            </p:cNvPr>
            <p:cNvSpPr/>
            <p:nvPr/>
          </p:nvSpPr>
          <p:spPr>
            <a:xfrm>
              <a:off x="1179142" y="4905395"/>
              <a:ext cx="160114" cy="160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6051840-D586-6973-ECFA-FF7A394EF2D2}"/>
                </a:ext>
              </a:extLst>
            </p:cNvPr>
            <p:cNvSpPr/>
            <p:nvPr/>
          </p:nvSpPr>
          <p:spPr>
            <a:xfrm>
              <a:off x="1183361" y="5169585"/>
              <a:ext cx="160114" cy="160114"/>
            </a:xfrm>
            <a:prstGeom prst="rect">
              <a:avLst/>
            </a:prstGeom>
            <a:solidFill>
              <a:srgbClr val="72C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2D09D03-0417-92F7-6806-ABE9F032A334}"/>
                </a:ext>
              </a:extLst>
            </p:cNvPr>
            <p:cNvSpPr/>
            <p:nvPr/>
          </p:nvSpPr>
          <p:spPr>
            <a:xfrm>
              <a:off x="1186908" y="5459499"/>
              <a:ext cx="160114" cy="160114"/>
            </a:xfrm>
            <a:prstGeom prst="rect">
              <a:avLst/>
            </a:prstGeom>
            <a:solidFill>
              <a:srgbClr val="F6D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ED95D38-CF46-DFD1-176F-011C9013A680}"/>
                </a:ext>
              </a:extLst>
            </p:cNvPr>
            <p:cNvSpPr/>
            <p:nvPr/>
          </p:nvSpPr>
          <p:spPr>
            <a:xfrm>
              <a:off x="1194674" y="5725270"/>
              <a:ext cx="160114" cy="160114"/>
            </a:xfrm>
            <a:prstGeom prst="rect">
              <a:avLst/>
            </a:prstGeom>
            <a:solidFill>
              <a:srgbClr val="A4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BAAAA35-C48D-044D-95AD-E25734AE5F35}"/>
                  </a:ext>
                </a:extLst>
              </p:cNvPr>
              <p:cNvSpPr txBox="1"/>
              <p:nvPr/>
            </p:nvSpPr>
            <p:spPr>
              <a:xfrm>
                <a:off x="658155" y="3294439"/>
                <a:ext cx="3273770" cy="1321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𝒘𝒆𝒊𝒈𝒉𝒕𝒔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BAAAA35-C48D-044D-95AD-E25734AE5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55" y="3294439"/>
                <a:ext cx="3273770" cy="1321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BF0A7D2B-D60F-B168-CD2D-7617065944CE}"/>
              </a:ext>
            </a:extLst>
          </p:cNvPr>
          <p:cNvGrpSpPr/>
          <p:nvPr/>
        </p:nvGrpSpPr>
        <p:grpSpPr>
          <a:xfrm>
            <a:off x="4724957" y="4992243"/>
            <a:ext cx="1436329" cy="1329403"/>
            <a:chOff x="4985522" y="4651732"/>
            <a:chExt cx="1436329" cy="1329403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196C0396-1EF1-7B64-9B1E-CDC3EA7E9953}"/>
                </a:ext>
              </a:extLst>
            </p:cNvPr>
            <p:cNvGrpSpPr/>
            <p:nvPr/>
          </p:nvGrpSpPr>
          <p:grpSpPr>
            <a:xfrm>
              <a:off x="4985888" y="4651732"/>
              <a:ext cx="1435963" cy="1329403"/>
              <a:chOff x="1236401" y="4555510"/>
              <a:chExt cx="1435963" cy="1329403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30C5513B-5469-345E-22FB-43C6C927E5A9}"/>
                  </a:ext>
                </a:extLst>
              </p:cNvPr>
              <p:cNvSpPr txBox="1"/>
              <p:nvPr/>
            </p:nvSpPr>
            <p:spPr>
              <a:xfrm>
                <a:off x="1382432" y="4555510"/>
                <a:ext cx="1289932" cy="1329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共享权重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专家权重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KVcache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激活值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额外开销</a:t>
                </a: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43B8CEAA-3315-736A-2E3E-F4978B49BFC4}"/>
                  </a:ext>
                </a:extLst>
              </p:cNvPr>
              <p:cNvSpPr/>
              <p:nvPr/>
            </p:nvSpPr>
            <p:spPr>
              <a:xfrm>
                <a:off x="1236401" y="4912112"/>
                <a:ext cx="134315" cy="13431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CB90D0C-54AF-97EB-A4CE-98F186DDCFB0}"/>
                  </a:ext>
                </a:extLst>
              </p:cNvPr>
              <p:cNvSpPr/>
              <p:nvPr/>
            </p:nvSpPr>
            <p:spPr>
              <a:xfrm>
                <a:off x="1240620" y="5176302"/>
                <a:ext cx="134315" cy="134315"/>
              </a:xfrm>
              <a:prstGeom prst="rect">
                <a:avLst/>
              </a:prstGeom>
              <a:solidFill>
                <a:srgbClr val="72C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7CFC4287-E33E-7321-F6B8-F50C7BACF07A}"/>
                  </a:ext>
                </a:extLst>
              </p:cNvPr>
              <p:cNvSpPr/>
              <p:nvPr/>
            </p:nvSpPr>
            <p:spPr>
              <a:xfrm>
                <a:off x="1243801" y="5426181"/>
                <a:ext cx="134315" cy="134315"/>
              </a:xfrm>
              <a:prstGeom prst="rect">
                <a:avLst/>
              </a:prstGeom>
              <a:solidFill>
                <a:srgbClr val="F6D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EF30EA7-1C10-59DC-2397-51032CEDAA8B}"/>
                  </a:ext>
                </a:extLst>
              </p:cNvPr>
              <p:cNvSpPr/>
              <p:nvPr/>
            </p:nvSpPr>
            <p:spPr>
              <a:xfrm>
                <a:off x="1243801" y="5683606"/>
                <a:ext cx="134315" cy="134315"/>
              </a:xfrm>
              <a:prstGeom prst="rect">
                <a:avLst/>
              </a:prstGeom>
              <a:solidFill>
                <a:srgbClr val="A4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67D5C38-0643-4FEB-6F7E-6CB4529991AE}"/>
                </a:ext>
              </a:extLst>
            </p:cNvPr>
            <p:cNvSpPr/>
            <p:nvPr/>
          </p:nvSpPr>
          <p:spPr>
            <a:xfrm>
              <a:off x="4985522" y="4771028"/>
              <a:ext cx="134315" cy="134315"/>
            </a:xfrm>
            <a:prstGeom prst="rect">
              <a:avLst/>
            </a:prstGeom>
            <a:solidFill>
              <a:srgbClr val="E88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2694B28-3D19-BA97-912A-BFD37992E10F}"/>
                  </a:ext>
                </a:extLst>
              </p:cNvPr>
              <p:cNvSpPr txBox="1"/>
              <p:nvPr/>
            </p:nvSpPr>
            <p:spPr>
              <a:xfrm>
                <a:off x="4388320" y="3155984"/>
                <a:ext cx="3364738" cy="1710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𝒔𝒉𝒂𝒓𝒆𝒅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𝒆𝒙𝒑𝒆𝒓𝒕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2694B28-3D19-BA97-912A-BFD37992E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320" y="3155984"/>
                <a:ext cx="3364738" cy="1710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717DA5EA-5264-E22A-D0CD-95408D43B3CF}"/>
              </a:ext>
            </a:extLst>
          </p:cNvPr>
          <p:cNvGrpSpPr/>
          <p:nvPr/>
        </p:nvGrpSpPr>
        <p:grpSpPr>
          <a:xfrm>
            <a:off x="9071342" y="5407889"/>
            <a:ext cx="1381676" cy="788421"/>
            <a:chOff x="1243801" y="4567702"/>
            <a:chExt cx="1381676" cy="788421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0806014-4221-654A-A958-6F4244EB5B8A}"/>
                </a:ext>
              </a:extLst>
            </p:cNvPr>
            <p:cNvSpPr txBox="1"/>
            <p:nvPr/>
          </p:nvSpPr>
          <p:spPr>
            <a:xfrm>
              <a:off x="1335545" y="4567702"/>
              <a:ext cx="1289932" cy="788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KVcache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激活值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额外开销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1D5AA79-A3CA-B3C7-6E18-E465FF215CCA}"/>
                </a:ext>
              </a:extLst>
            </p:cNvPr>
            <p:cNvSpPr/>
            <p:nvPr/>
          </p:nvSpPr>
          <p:spPr>
            <a:xfrm>
              <a:off x="1243801" y="4663960"/>
              <a:ext cx="134315" cy="134315"/>
            </a:xfrm>
            <a:prstGeom prst="rect">
              <a:avLst/>
            </a:prstGeom>
            <a:solidFill>
              <a:srgbClr val="72C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51D2FCB4-5559-3296-15BF-7999069CEB54}"/>
                </a:ext>
              </a:extLst>
            </p:cNvPr>
            <p:cNvSpPr/>
            <p:nvPr/>
          </p:nvSpPr>
          <p:spPr>
            <a:xfrm>
              <a:off x="1243801" y="4918198"/>
              <a:ext cx="134315" cy="134315"/>
            </a:xfrm>
            <a:prstGeom prst="rect">
              <a:avLst/>
            </a:prstGeom>
            <a:solidFill>
              <a:srgbClr val="F6D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D5ABEA7A-9CE3-A7D6-48DD-6AFB25A72921}"/>
                </a:ext>
              </a:extLst>
            </p:cNvPr>
            <p:cNvSpPr/>
            <p:nvPr/>
          </p:nvSpPr>
          <p:spPr>
            <a:xfrm>
              <a:off x="1243801" y="5173248"/>
              <a:ext cx="134315" cy="134315"/>
            </a:xfrm>
            <a:prstGeom prst="rect">
              <a:avLst/>
            </a:prstGeom>
            <a:solidFill>
              <a:srgbClr val="A4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B981724-E3F6-932E-DE00-7D121AD7365E}"/>
              </a:ext>
            </a:extLst>
          </p:cNvPr>
          <p:cNvGrpSpPr/>
          <p:nvPr/>
        </p:nvGrpSpPr>
        <p:grpSpPr>
          <a:xfrm>
            <a:off x="8226168" y="5416002"/>
            <a:ext cx="1381676" cy="788421"/>
            <a:chOff x="1243801" y="4567702"/>
            <a:chExt cx="1381676" cy="788421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CB546F0E-F9FE-FC23-F3AA-B55925D48E69}"/>
                </a:ext>
              </a:extLst>
            </p:cNvPr>
            <p:cNvSpPr txBox="1"/>
            <p:nvPr/>
          </p:nvSpPr>
          <p:spPr>
            <a:xfrm>
              <a:off x="1335545" y="4567702"/>
              <a:ext cx="1289932" cy="788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基础权重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视觉权重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语音权重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E77EA03-9460-2796-5EBE-F29CEFF8D108}"/>
                </a:ext>
              </a:extLst>
            </p:cNvPr>
            <p:cNvSpPr/>
            <p:nvPr/>
          </p:nvSpPr>
          <p:spPr>
            <a:xfrm>
              <a:off x="1243801" y="4663960"/>
              <a:ext cx="134315" cy="134315"/>
            </a:xfrm>
            <a:prstGeom prst="rect">
              <a:avLst/>
            </a:prstGeom>
            <a:solidFill>
              <a:srgbClr val="647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6143034-4F4A-C424-2C4E-E1DDEC9FDB89}"/>
                </a:ext>
              </a:extLst>
            </p:cNvPr>
            <p:cNvSpPr/>
            <p:nvPr/>
          </p:nvSpPr>
          <p:spPr>
            <a:xfrm>
              <a:off x="1243801" y="4918198"/>
              <a:ext cx="134315" cy="134315"/>
            </a:xfrm>
            <a:prstGeom prst="rect">
              <a:avLst/>
            </a:prstGeom>
            <a:solidFill>
              <a:srgbClr val="988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D434F149-CD04-97C7-D078-8B91E30393D2}"/>
                </a:ext>
              </a:extLst>
            </p:cNvPr>
            <p:cNvSpPr/>
            <p:nvPr/>
          </p:nvSpPr>
          <p:spPr>
            <a:xfrm>
              <a:off x="1243801" y="5173248"/>
              <a:ext cx="134315" cy="134315"/>
            </a:xfrm>
            <a:prstGeom prst="rect">
              <a:avLst/>
            </a:prstGeom>
            <a:solidFill>
              <a:srgbClr val="75B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7BBF2BD-0F8F-33E1-E120-6898408293D5}"/>
                  </a:ext>
                </a:extLst>
              </p:cNvPr>
              <p:cNvSpPr txBox="1"/>
              <p:nvPr/>
            </p:nvSpPr>
            <p:spPr>
              <a:xfrm>
                <a:off x="8110882" y="3276868"/>
                <a:ext cx="3273770" cy="1665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𝒗𝒊𝒔𝒊𝒐𝒏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𝒂𝒖𝒅𝒊𝒐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7BBF2BD-0F8F-33E1-E120-689840829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82" y="3276868"/>
                <a:ext cx="3273770" cy="16650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服务指标亮点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4DCC926-C273-EBFF-3542-D4EC83F22B9E}"/>
              </a:ext>
            </a:extLst>
          </p:cNvPr>
          <p:cNvSpPr txBox="1"/>
          <p:nvPr/>
        </p:nvSpPr>
        <p:spPr>
          <a:xfrm>
            <a:off x="1549631" y="1135654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从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服务</a:t>
            </a:r>
            <a:r>
              <a:rPr lang="en-US" altLang="zh-CN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角度考虑  通过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和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显存带宽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计算硬件需求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D8E9551-5FC5-F7F9-8FF7-C28D9CD644C3}"/>
              </a:ext>
            </a:extLst>
          </p:cNvPr>
          <p:cNvSpPr/>
          <p:nvPr/>
        </p:nvSpPr>
        <p:spPr>
          <a:xfrm>
            <a:off x="547576" y="1776898"/>
            <a:ext cx="2340000" cy="460071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6AD3AD0-9B27-4399-5064-3618A3E68263}"/>
              </a:ext>
            </a:extLst>
          </p:cNvPr>
          <p:cNvSpPr/>
          <p:nvPr/>
        </p:nvSpPr>
        <p:spPr>
          <a:xfrm>
            <a:off x="3365070" y="1776898"/>
            <a:ext cx="2340000" cy="460070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37937C-F34B-1FEC-0C18-548D508ED0AD}"/>
              </a:ext>
            </a:extLst>
          </p:cNvPr>
          <p:cNvSpPr txBox="1"/>
          <p:nvPr/>
        </p:nvSpPr>
        <p:spPr>
          <a:xfrm>
            <a:off x="695687" y="1976247"/>
            <a:ext cx="10887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TTFT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E02ED07-9CCC-A49A-6234-82CEAE955DAB}"/>
              </a:ext>
            </a:extLst>
          </p:cNvPr>
          <p:cNvSpPr txBox="1"/>
          <p:nvPr/>
        </p:nvSpPr>
        <p:spPr>
          <a:xfrm>
            <a:off x="3511766" y="1976247"/>
            <a:ext cx="116025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TPOT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9A86717-E8A4-68F3-2DEB-101F2310C974}"/>
              </a:ext>
            </a:extLst>
          </p:cNvPr>
          <p:cNvSpPr txBox="1"/>
          <p:nvPr/>
        </p:nvSpPr>
        <p:spPr>
          <a:xfrm>
            <a:off x="706003" y="2404594"/>
            <a:ext cx="16872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Time To First Token</a:t>
            </a:r>
          </a:p>
          <a:p>
            <a:pPr>
              <a:defRPr/>
            </a:pPr>
            <a:r>
              <a:rPr lang="zh-CN" altLang="en-US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首</a:t>
            </a:r>
            <a:r>
              <a:rPr lang="en-US" altLang="zh-CN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token</a:t>
            </a:r>
            <a:r>
              <a:rPr lang="zh-CN" altLang="en-US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到达时间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69F8B99-CCA3-6118-7FBD-C0070600EA59}"/>
              </a:ext>
            </a:extLst>
          </p:cNvPr>
          <p:cNvSpPr txBox="1"/>
          <p:nvPr/>
        </p:nvSpPr>
        <p:spPr>
          <a:xfrm>
            <a:off x="3511766" y="2399087"/>
            <a:ext cx="197496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Time Per Output Token</a:t>
            </a:r>
          </a:p>
          <a:p>
            <a:pPr>
              <a:defRPr/>
            </a:pPr>
            <a:r>
              <a:rPr lang="zh-CN" altLang="en-US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生成每个</a:t>
            </a:r>
            <a:r>
              <a:rPr lang="en-US" altLang="zh-CN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token</a:t>
            </a:r>
            <a:r>
              <a:rPr lang="zh-CN" altLang="en-US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平均时间</a:t>
            </a:r>
            <a:endParaRPr lang="zh-CN" altLang="en-US" sz="1200" b="1" dirty="0">
              <a:solidFill>
                <a:srgbClr val="3863FF">
                  <a:lumMod val="50000"/>
                  <a:alpha val="90000"/>
                </a:srgb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9FA0E48-DEBD-6F2F-C474-311F509A1960}"/>
              </a:ext>
            </a:extLst>
          </p:cNvPr>
          <p:cNvSpPr/>
          <p:nvPr/>
        </p:nvSpPr>
        <p:spPr>
          <a:xfrm>
            <a:off x="6182564" y="1776898"/>
            <a:ext cx="2470912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8426EB2-3205-BA28-EF84-DEAACA36D8AC}"/>
              </a:ext>
            </a:extLst>
          </p:cNvPr>
          <p:cNvSpPr/>
          <p:nvPr/>
        </p:nvSpPr>
        <p:spPr>
          <a:xfrm>
            <a:off x="8970959" y="4159861"/>
            <a:ext cx="2470912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1C3EE4C-B532-8659-19BD-C756DCF64DFE}"/>
              </a:ext>
            </a:extLst>
          </p:cNvPr>
          <p:cNvSpPr/>
          <p:nvPr/>
        </p:nvSpPr>
        <p:spPr>
          <a:xfrm>
            <a:off x="8970959" y="1776898"/>
            <a:ext cx="2456590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D83235E1-E8B4-6620-E36C-AF13A15F8A24}"/>
              </a:ext>
            </a:extLst>
          </p:cNvPr>
          <p:cNvSpPr/>
          <p:nvPr/>
        </p:nvSpPr>
        <p:spPr>
          <a:xfrm>
            <a:off x="6225312" y="4175453"/>
            <a:ext cx="2456590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1A8CC242-4B90-2A17-DC00-D3509F06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2215" y="2995902"/>
            <a:ext cx="1350318" cy="135031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9842D633-A2EC-95A8-194F-A8B0FA0D2AFA}"/>
              </a:ext>
            </a:extLst>
          </p:cNvPr>
          <p:cNvSpPr txBox="1"/>
          <p:nvPr/>
        </p:nvSpPr>
        <p:spPr>
          <a:xfrm>
            <a:off x="6263137" y="1923175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短输入</a:t>
            </a: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F1E009E-6352-0162-E45C-72D2BCA55D75}"/>
              </a:ext>
            </a:extLst>
          </p:cNvPr>
          <p:cNvSpPr txBox="1"/>
          <p:nvPr/>
        </p:nvSpPr>
        <p:spPr>
          <a:xfrm>
            <a:off x="9073676" y="1923175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长输入</a:t>
            </a:r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短输出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D177F6-0EDD-5014-DBE8-54EE94A94490}"/>
              </a:ext>
            </a:extLst>
          </p:cNvPr>
          <p:cNvSpPr txBox="1"/>
          <p:nvPr/>
        </p:nvSpPr>
        <p:spPr>
          <a:xfrm>
            <a:off x="6319844" y="4363283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短输入</a:t>
            </a:r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长输出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5F6241C-517C-6BD7-3487-48B814565CED}"/>
              </a:ext>
            </a:extLst>
          </p:cNvPr>
          <p:cNvSpPr txBox="1"/>
          <p:nvPr/>
        </p:nvSpPr>
        <p:spPr>
          <a:xfrm>
            <a:off x="9089434" y="4346220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长输入</a:t>
            </a:r>
            <a:r>
              <a:rPr lang="en-US" altLang="zh-CN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长输出</a:t>
            </a:r>
          </a:p>
        </p:txBody>
      </p:sp>
      <p:pic>
        <p:nvPicPr>
          <p:cNvPr id="45" name="图形 44">
            <a:extLst>
              <a:ext uri="{FF2B5EF4-FFF2-40B4-BE49-F238E27FC236}">
                <a16:creationId xmlns:a16="http://schemas.microsoft.com/office/drawing/2014/main" id="{A03D395E-76FF-D243-501E-B2C71A29C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1952" y="3320979"/>
            <a:ext cx="739475" cy="739475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F06BB626-FF77-42CA-D68C-158815A186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7461" y="5666216"/>
            <a:ext cx="1133051" cy="944209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46654FF5-0EC2-3DF4-80F5-9125CFAC1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7308" y="5635796"/>
            <a:ext cx="1067066" cy="1067066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787CD0AA-CC61-4269-7477-70179AEFA2F7}"/>
              </a:ext>
            </a:extLst>
          </p:cNvPr>
          <p:cNvSpPr txBox="1"/>
          <p:nvPr/>
        </p:nvSpPr>
        <p:spPr>
          <a:xfrm>
            <a:off x="6276933" y="2379469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实时聊天对话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指令执行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简单事实问答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4F79DAB-0CE0-AE90-85E8-EDE2314A6525}"/>
              </a:ext>
            </a:extLst>
          </p:cNvPr>
          <p:cNvSpPr txBox="1"/>
          <p:nvPr/>
        </p:nvSpPr>
        <p:spPr>
          <a:xfrm>
            <a:off x="9090573" y="2326272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文档摘要总结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文献分析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智能推荐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55B779F-7472-A46B-91F6-EC37BF2A49DC}"/>
              </a:ext>
            </a:extLst>
          </p:cNvPr>
          <p:cNvSpPr txBox="1"/>
          <p:nvPr/>
        </p:nvSpPr>
        <p:spPr>
          <a:xfrm>
            <a:off x="6339611" y="4786846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程序代码生成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内容创作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邮件撰写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805144B-5D75-1C4E-DFA1-44FD027E7C33}"/>
              </a:ext>
            </a:extLst>
          </p:cNvPr>
          <p:cNvSpPr txBox="1"/>
          <p:nvPr/>
        </p:nvSpPr>
        <p:spPr>
          <a:xfrm>
            <a:off x="9134126" y="4744679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各国语言翻译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故事生成或续写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文本润色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EF24DC8-271A-82E2-3074-B7B50DF0531F}"/>
              </a:ext>
            </a:extLst>
          </p:cNvPr>
          <p:cNvSpPr txBox="1"/>
          <p:nvPr/>
        </p:nvSpPr>
        <p:spPr>
          <a:xfrm>
            <a:off x="695687" y="2972606"/>
            <a:ext cx="1932214" cy="133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对应 </a:t>
            </a:r>
            <a:r>
              <a:rPr lang="en-US" altLang="zh-CN" sz="1600" dirty="0" err="1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Prefil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阶段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密集型任务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影响用户等待时间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常见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：</a:t>
            </a:r>
            <a:r>
              <a:rPr lang="en-US" altLang="zh-CN" sz="1600" dirty="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500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ms</a:t>
            </a:r>
            <a:endParaRPr lang="zh-CN" altLang="en-US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FB1BBB0-5269-4906-9A31-75B2F3782050}"/>
              </a:ext>
            </a:extLst>
          </p:cNvPr>
          <p:cNvSpPr txBox="1"/>
          <p:nvPr/>
        </p:nvSpPr>
        <p:spPr>
          <a:xfrm>
            <a:off x="3511766" y="2967768"/>
            <a:ext cx="1932214" cy="133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对应 </a:t>
            </a:r>
            <a:r>
              <a:rPr lang="en-US" altLang="zh-CN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Decode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阶段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访存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密集型任务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影响用户使用体验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常见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：</a:t>
            </a:r>
            <a:r>
              <a:rPr lang="en-US" altLang="zh-CN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50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ms</a:t>
            </a:r>
            <a:endParaRPr lang="zh-CN" altLang="en-US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2A2A2FB-3F53-8646-D546-D78BB1E2AA36}"/>
              </a:ext>
            </a:extLst>
          </p:cNvPr>
          <p:cNvSpPr txBox="1"/>
          <p:nvPr/>
        </p:nvSpPr>
        <p:spPr>
          <a:xfrm>
            <a:off x="791338" y="4597921"/>
            <a:ext cx="4795579" cy="1574801"/>
          </a:xfrm>
          <a:prstGeom prst="roundRect">
            <a:avLst>
              <a:gd name="adj" fmla="val 24769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95575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D0FD301B-68E5-1261-A64B-1EEFE560021D}"/>
                  </a:ext>
                </a:extLst>
              </p:cNvPr>
              <p:cNvSpPr txBox="1"/>
              <p:nvPr/>
            </p:nvSpPr>
            <p:spPr>
              <a:xfrm>
                <a:off x="141127" y="5084962"/>
                <a:ext cx="6096000" cy="84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altLang="zh-CN" sz="2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𝑡𝑜𝑘𝑒𝑛𝑠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den>
                      </m:f>
                      <m:r>
                        <a:rPr lang="en-US" altLang="zh-CN"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𝑇𝑃𝑂𝑇</m:t>
                          </m:r>
                        </m:den>
                      </m:f>
                    </m:oMath>
                  </m:oMathPara>
                </a14:m>
                <a:endParaRPr lang="zh-CN" altLang="en-US" sz="2600" dirty="0">
                  <a:solidFill>
                    <a:srgbClr val="FFFFFF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  <a:sym typeface="+mn-lt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D0FD301B-68E5-1261-A64B-1EEFE5600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7" y="5084962"/>
                <a:ext cx="6096000" cy="8442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本框 101">
            <a:extLst>
              <a:ext uri="{FF2B5EF4-FFF2-40B4-BE49-F238E27FC236}">
                <a16:creationId xmlns:a16="http://schemas.microsoft.com/office/drawing/2014/main" id="{878F5C2F-B2B1-DCD1-E28D-E289A04739B4}"/>
              </a:ext>
            </a:extLst>
          </p:cNvPr>
          <p:cNvSpPr txBox="1"/>
          <p:nvPr/>
        </p:nvSpPr>
        <p:spPr>
          <a:xfrm>
            <a:off x="2792313" y="4710200"/>
            <a:ext cx="161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吞吐量</a:t>
            </a:r>
          </a:p>
        </p:txBody>
      </p:sp>
    </p:spTree>
    <p:extLst>
      <p:ext uri="{BB962C8B-B14F-4D97-AF65-F5344CB8AC3E}">
        <p14:creationId xmlns:p14="http://schemas.microsoft.com/office/powerpoint/2010/main" val="384621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6304142-E2F1-75C6-8E0F-7BA621AB0788}"/>
              </a:ext>
            </a:extLst>
          </p:cNvPr>
          <p:cNvSpPr/>
          <p:nvPr/>
        </p:nvSpPr>
        <p:spPr>
          <a:xfrm>
            <a:off x="4241153" y="1900710"/>
            <a:ext cx="3679686" cy="444377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智能推荐亮点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F77A51-9428-C407-816D-EB5DBD1B1F43}"/>
              </a:ext>
            </a:extLst>
          </p:cNvPr>
          <p:cNvSpPr txBox="1"/>
          <p:nvPr/>
        </p:nvSpPr>
        <p:spPr>
          <a:xfrm>
            <a:off x="1549631" y="1135654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面向推理服务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真实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需求，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智能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推荐最低硬件配置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9AF234-7231-4D51-CBB9-AF65AD578358}"/>
              </a:ext>
            </a:extLst>
          </p:cNvPr>
          <p:cNvSpPr/>
          <p:nvPr/>
        </p:nvSpPr>
        <p:spPr>
          <a:xfrm>
            <a:off x="547575" y="1891621"/>
            <a:ext cx="3410171" cy="444377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B97E6C-F05D-3157-A581-418F2D33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79" y="2792998"/>
            <a:ext cx="2781548" cy="2492351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12DEDB-E26B-7098-AF28-56150164FA65}"/>
              </a:ext>
            </a:extLst>
          </p:cNvPr>
          <p:cNvSpPr/>
          <p:nvPr/>
        </p:nvSpPr>
        <p:spPr>
          <a:xfrm>
            <a:off x="8153400" y="1891621"/>
            <a:ext cx="3491024" cy="444377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585F33-BEF3-61C6-71C8-929CDDDB12CB}"/>
              </a:ext>
            </a:extLst>
          </p:cNvPr>
          <p:cNvSpPr txBox="1"/>
          <p:nvPr/>
        </p:nvSpPr>
        <p:spPr>
          <a:xfrm>
            <a:off x="724035" y="2117993"/>
            <a:ext cx="30572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给出模型需求上限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0F570CC-5474-A5DE-6D40-6F5EFBA1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04" y="2792998"/>
            <a:ext cx="2901192" cy="24923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D166D27-B74C-16C2-9D93-EA8D8846A2B7}"/>
              </a:ext>
            </a:extLst>
          </p:cNvPr>
          <p:cNvSpPr txBox="1"/>
          <p:nvPr/>
        </p:nvSpPr>
        <p:spPr>
          <a:xfrm>
            <a:off x="4387840" y="2117993"/>
            <a:ext cx="34163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支持多种计算卡型号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447B52-950C-923A-A748-B9BCBE24EF21}"/>
              </a:ext>
            </a:extLst>
          </p:cNvPr>
          <p:cNvSpPr txBox="1"/>
          <p:nvPr/>
        </p:nvSpPr>
        <p:spPr>
          <a:xfrm>
            <a:off x="8436807" y="2120992"/>
            <a:ext cx="30572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支持异构算力资源</a:t>
            </a:r>
          </a:p>
        </p:txBody>
      </p:sp>
      <p:pic>
        <p:nvPicPr>
          <p:cNvPr id="2050" name="Picture 2" descr="NVIDIA T1200 Laptop GPU - Notebookcheck">
            <a:extLst>
              <a:ext uri="{FF2B5EF4-FFF2-40B4-BE49-F238E27FC236}">
                <a16:creationId xmlns:a16="http://schemas.microsoft.com/office/drawing/2014/main" id="{B0274E63-27FC-20AA-AFD8-8389CBE7CF1F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r="9341"/>
          <a:stretch/>
        </p:blipFill>
        <p:spPr bwMode="auto">
          <a:xfrm>
            <a:off x="8488805" y="2875206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uawei announces 7nm process AI processor `` Ascend 910 '', suggesting  possibility of adopting RISC-V in the future - GIGAZINE">
            <a:extLst>
              <a:ext uri="{FF2B5EF4-FFF2-40B4-BE49-F238E27FC236}">
                <a16:creationId xmlns:a16="http://schemas.microsoft.com/office/drawing/2014/main" id="{5E74C3CC-43A1-6DB0-C6C4-BA700FF096F3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2" r="19615"/>
          <a:stretch/>
        </p:blipFill>
        <p:spPr bwMode="auto">
          <a:xfrm>
            <a:off x="10084210" y="2863456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Cloud推第6代TPU為基礎的新版Hypercomputer | iThome">
            <a:extLst>
              <a:ext uri="{FF2B5EF4-FFF2-40B4-BE49-F238E27FC236}">
                <a16:creationId xmlns:a16="http://schemas.microsoft.com/office/drawing/2014/main" id="{F438DA6C-6EB5-6974-C7CB-99338AAE9FB8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1" t="8619" r="31870" b="9076"/>
          <a:stretch>
            <a:fillRect/>
          </a:stretch>
        </p:blipFill>
        <p:spPr bwMode="auto">
          <a:xfrm>
            <a:off x="8488805" y="4513910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国产加速器海光DCU&amp;GPGPU深算处理器程序开发常见问题-CSDN博客">
            <a:extLst>
              <a:ext uri="{FF2B5EF4-FFF2-40B4-BE49-F238E27FC236}">
                <a16:creationId xmlns:a16="http://schemas.microsoft.com/office/drawing/2014/main" id="{543FDE6B-8EA4-D9AD-4C02-C19210EF8ECA}"/>
              </a:ext>
            </a:extLst>
          </p:cNvPr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9"/>
          <a:stretch>
            <a:fillRect/>
          </a:stretch>
        </p:blipFill>
        <p:spPr bwMode="auto">
          <a:xfrm>
            <a:off x="10089082" y="4531400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3594DB1-935F-A33C-CED4-A4B56504DDF6}"/>
              </a:ext>
            </a:extLst>
          </p:cNvPr>
          <p:cNvSpPr txBox="1"/>
          <p:nvPr/>
        </p:nvSpPr>
        <p:spPr>
          <a:xfrm>
            <a:off x="8495855" y="3993534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英伟达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GPU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52FF8BB-DD0E-2D04-1BD5-9BCE93E8B51B}"/>
              </a:ext>
            </a:extLst>
          </p:cNvPr>
          <p:cNvSpPr txBox="1"/>
          <p:nvPr/>
        </p:nvSpPr>
        <p:spPr>
          <a:xfrm>
            <a:off x="10134500" y="3991866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昇腾 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NPU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DB53C6-EEF0-D826-DCF1-BF05763F2198}"/>
              </a:ext>
            </a:extLst>
          </p:cNvPr>
          <p:cNvSpPr txBox="1"/>
          <p:nvPr/>
        </p:nvSpPr>
        <p:spPr>
          <a:xfrm>
            <a:off x="8495855" y="5672768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谷歌 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TPU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8D2BC5-D57D-D32F-CA07-567B9F16412E}"/>
              </a:ext>
            </a:extLst>
          </p:cNvPr>
          <p:cNvSpPr txBox="1"/>
          <p:nvPr/>
        </p:nvSpPr>
        <p:spPr>
          <a:xfrm>
            <a:off x="10165960" y="5689268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海光 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DCU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5356C2-25DB-9195-BBE5-9E21D1E79029}"/>
              </a:ext>
            </a:extLst>
          </p:cNvPr>
          <p:cNvSpPr txBox="1"/>
          <p:nvPr/>
        </p:nvSpPr>
        <p:spPr>
          <a:xfrm>
            <a:off x="973047" y="5482427"/>
            <a:ext cx="2501211" cy="625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根据模型需求与</a:t>
            </a:r>
            <a:r>
              <a:rPr lang="zh-CN" altLang="en-US" sz="1400" b="1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硬件参数</a:t>
            </a:r>
            <a:endParaRPr lang="en-US" altLang="zh-CN" sz="1400" b="1">
              <a:solidFill>
                <a:srgbClr val="FFCD69">
                  <a:alpha val="90000"/>
                </a:srgb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400" b="1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智能</a:t>
            </a:r>
            <a:r>
              <a:rPr lang="zh-CN" altLang="en-US" sz="14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推荐出部署的最低需求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453DBE-B040-45D7-E560-1129311F1647}"/>
              </a:ext>
            </a:extLst>
          </p:cNvPr>
          <p:cNvSpPr txBox="1"/>
          <p:nvPr/>
        </p:nvSpPr>
        <p:spPr>
          <a:xfrm>
            <a:off x="4756763" y="5475104"/>
            <a:ext cx="2678473" cy="625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>
                <a:solidFill>
                  <a:schemeClr val="accent1">
                    <a:lumMod val="50000"/>
                    <a:alpha val="9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广泛支持国内外</a:t>
            </a:r>
            <a:endParaRPr lang="en-US" altLang="zh-CN" sz="1400" b="1" dirty="0">
              <a:solidFill>
                <a:schemeClr val="accent1">
                  <a:lumMod val="50000"/>
                  <a:alpha val="9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chemeClr val="accent1">
                    <a:lumMod val="50000"/>
                    <a:alpha val="9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各计算卡厂商主力型号</a:t>
            </a:r>
          </a:p>
        </p:txBody>
      </p:sp>
    </p:spTree>
    <p:extLst>
      <p:ext uri="{BB962C8B-B14F-4D97-AF65-F5344CB8AC3E}">
        <p14:creationId xmlns:p14="http://schemas.microsoft.com/office/powerpoint/2010/main" val="116209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算力测试亮点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EE73DC-07D0-2D07-6E1E-2E7389E83F06}"/>
              </a:ext>
            </a:extLst>
          </p:cNvPr>
          <p:cNvSpPr txBox="1"/>
          <p:nvPr/>
        </p:nvSpPr>
        <p:spPr>
          <a:xfrm>
            <a:off x="792602" y="1265343"/>
            <a:ext cx="8618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如何知道异构加速卡的</a:t>
            </a:r>
            <a:r>
              <a:rPr lang="zh-CN" altLang="en-US" sz="32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真实</a:t>
            </a:r>
            <a:r>
              <a:rPr lang="zh-CN" altLang="en-US" sz="32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算力和访存性能？</a:t>
            </a:r>
            <a:endParaRPr lang="en-US" altLang="zh-CN" sz="320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ED93E8-1034-E28D-F8C0-0CB75F45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00" y="2715016"/>
            <a:ext cx="4119353" cy="254768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8D190B2-59E7-98AF-FE93-A4EF2768D028}"/>
              </a:ext>
            </a:extLst>
          </p:cNvPr>
          <p:cNvSpPr txBox="1"/>
          <p:nvPr/>
        </p:nvSpPr>
        <p:spPr>
          <a:xfrm>
            <a:off x="785459" y="2021618"/>
            <a:ext cx="5580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加速卡算力</a:t>
            </a:r>
            <a:r>
              <a:rPr lang="zh-CN" altLang="en-US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理论值</a:t>
            </a:r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很高，实际部署却</a:t>
            </a:r>
            <a:r>
              <a:rPr lang="zh-CN" altLang="en-US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不如</a:t>
            </a:r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人意？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C49DE6C-BA31-3F91-0705-A61EB7B25870}"/>
              </a:ext>
            </a:extLst>
          </p:cNvPr>
          <p:cNvGrpSpPr/>
          <p:nvPr/>
        </p:nvGrpSpPr>
        <p:grpSpPr>
          <a:xfrm>
            <a:off x="1288503" y="4110717"/>
            <a:ext cx="3714504" cy="643254"/>
            <a:chOff x="962600" y="3970537"/>
            <a:chExt cx="3714504" cy="64325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6E199B2-E8ED-A278-80AB-1B40D67FD099}"/>
                </a:ext>
              </a:extLst>
            </p:cNvPr>
            <p:cNvSpPr txBox="1"/>
            <p:nvPr/>
          </p:nvSpPr>
          <p:spPr>
            <a:xfrm>
              <a:off x="962600" y="3970537"/>
              <a:ext cx="3714504" cy="643254"/>
            </a:xfrm>
            <a:prstGeom prst="roundRect">
              <a:avLst>
                <a:gd name="adj" fmla="val 24769"/>
              </a:avLst>
            </a:prstGeom>
            <a:gradFill flip="none" rotWithShape="1">
              <a:gsLst>
                <a:gs pos="0">
                  <a:srgbClr val="6C6FFF"/>
                </a:gs>
                <a:gs pos="100000">
                  <a:srgbClr val="3863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0" vert="horz" wrap="square" lIns="527941" tIns="27940" rIns="472060" bIns="27940" numCol="1" spcCol="1270" anchor="ctr" anchorCtr="0">
              <a:noAutofit/>
            </a:bodyPr>
            <a:lstStyle>
              <a:defPPr>
                <a:defRPr lang="zh-CN"/>
              </a:defPPr>
              <a:lvl1pPr algn="ctr" defTabSz="195575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4400"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955751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6E6520-34E4-BDAF-792F-8008A22638A7}"/>
                </a:ext>
              </a:extLst>
            </p:cNvPr>
            <p:cNvSpPr txBox="1"/>
            <p:nvPr/>
          </p:nvSpPr>
          <p:spPr>
            <a:xfrm>
              <a:off x="1142082" y="4105183"/>
              <a:ext cx="3398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AICompass 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提供算力测试工具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B8807EF-DF48-6BFF-F54F-20025314A375}"/>
              </a:ext>
            </a:extLst>
          </p:cNvPr>
          <p:cNvSpPr txBox="1"/>
          <p:nvPr/>
        </p:nvSpPr>
        <p:spPr>
          <a:xfrm>
            <a:off x="528955" y="588041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https://gitlink.org.cn/xZdSqXeGT6/mxdsldxjmpg.git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EFBE9C7-17E6-474B-CF45-D834E0569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92" y="4240143"/>
            <a:ext cx="5618312" cy="1574686"/>
          </a:xfrm>
          <a:prstGeom prst="rect">
            <a:avLst/>
          </a:prstGeom>
        </p:spPr>
      </p:pic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23FE865C-2620-DA4C-2BBD-4A0783409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19851"/>
              </p:ext>
            </p:extLst>
          </p:nvPr>
        </p:nvGraphicFramePr>
        <p:xfrm>
          <a:off x="5957826" y="2010763"/>
          <a:ext cx="5591278" cy="2068735"/>
        </p:xfrm>
        <a:graphic>
          <a:graphicData uri="http://schemas.openxmlformats.org/drawingml/2006/table">
            <a:tbl>
              <a:tblPr/>
              <a:tblGrid>
                <a:gridCol w="881124">
                  <a:extLst>
                    <a:ext uri="{9D8B030D-6E8A-4147-A177-3AD203B41FA5}">
                      <a16:colId xmlns:a16="http://schemas.microsoft.com/office/drawing/2014/main" val="4149231677"/>
                    </a:ext>
                  </a:extLst>
                </a:gridCol>
                <a:gridCol w="1682171">
                  <a:extLst>
                    <a:ext uri="{9D8B030D-6E8A-4147-A177-3AD203B41FA5}">
                      <a16:colId xmlns:a16="http://schemas.microsoft.com/office/drawing/2014/main" val="3618610328"/>
                    </a:ext>
                  </a:extLst>
                </a:gridCol>
                <a:gridCol w="1888742">
                  <a:extLst>
                    <a:ext uri="{9D8B030D-6E8A-4147-A177-3AD203B41FA5}">
                      <a16:colId xmlns:a16="http://schemas.microsoft.com/office/drawing/2014/main" val="1794375568"/>
                    </a:ext>
                  </a:extLst>
                </a:gridCol>
                <a:gridCol w="1139241">
                  <a:extLst>
                    <a:ext uri="{9D8B030D-6E8A-4147-A177-3AD203B41FA5}">
                      <a16:colId xmlns:a16="http://schemas.microsoft.com/office/drawing/2014/main" val="3482229412"/>
                    </a:ext>
                  </a:extLst>
                </a:gridCol>
              </a:tblGrid>
              <a:tr h="413747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NVIDIA A100-80G PCIe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98893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理论算力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实测算力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利用率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499686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FP16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312 TFLOPS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248.65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79.70%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235435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BF16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312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238.68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76.50%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268761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FP8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N/A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N/A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 /A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423440"/>
                  </a:ext>
                </a:extLst>
              </a:tr>
            </a:tbl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BDCED5E7-8868-AA07-472C-402E35B66D44}"/>
              </a:ext>
            </a:extLst>
          </p:cNvPr>
          <p:cNvSpPr txBox="1"/>
          <p:nvPr/>
        </p:nvSpPr>
        <p:spPr>
          <a:xfrm>
            <a:off x="6788758" y="5911187"/>
            <a:ext cx="456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程序测试截图（实验环境：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A100 PCIe - 80G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）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7C2051-32AA-0CCC-C692-4DB36273C2F3}"/>
              </a:ext>
            </a:extLst>
          </p:cNvPr>
          <p:cNvGrpSpPr/>
          <p:nvPr/>
        </p:nvGrpSpPr>
        <p:grpSpPr>
          <a:xfrm>
            <a:off x="501651" y="2636044"/>
            <a:ext cx="5304790" cy="2956613"/>
            <a:chOff x="4528349" y="2142852"/>
            <a:chExt cx="7228193" cy="4067408"/>
          </a:xfrm>
        </p:grpSpPr>
        <p:pic>
          <p:nvPicPr>
            <p:cNvPr id="7" name="图片 6" descr="屏幕上有个电视&#10;&#10;描述已自动生成">
              <a:extLst>
                <a:ext uri="{FF2B5EF4-FFF2-40B4-BE49-F238E27FC236}">
                  <a16:creationId xmlns:a16="http://schemas.microsoft.com/office/drawing/2014/main" id="{9FCBBEDE-FF3C-78BC-FF9E-962449FD7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349" y="2142852"/>
              <a:ext cx="7228193" cy="40674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AB4E046-139A-CF07-C9FA-9FDBE07F6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9199" y="5744962"/>
              <a:ext cx="839443" cy="175184"/>
            </a:xfrm>
            <a:prstGeom prst="rect">
              <a:avLst/>
            </a:prstGeom>
          </p:spPr>
        </p:pic>
        <p:pic>
          <p:nvPicPr>
            <p:cNvPr id="9" name="图片 8" descr="电脑合成图&#10;&#10;低可信度描述已自动生成">
              <a:extLst>
                <a:ext uri="{FF2B5EF4-FFF2-40B4-BE49-F238E27FC236}">
                  <a16:creationId xmlns:a16="http://schemas.microsoft.com/office/drawing/2014/main" id="{41C368C2-1E80-53F5-D92E-89AA97E2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39"/>
            <a:stretch/>
          </p:blipFill>
          <p:spPr>
            <a:xfrm>
              <a:off x="7895013" y="5744961"/>
              <a:ext cx="476969" cy="175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技术难点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难点一：如何实现高精度的显存预测模型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4437DD-69C4-12B2-83B0-9B83DE60DFF9}"/>
              </a:ext>
            </a:extLst>
          </p:cNvPr>
          <p:cNvSpPr/>
          <p:nvPr/>
        </p:nvSpPr>
        <p:spPr>
          <a:xfrm>
            <a:off x="726713" y="2583281"/>
            <a:ext cx="5220000" cy="1997871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AF23DE3-19F2-6F8E-9C1E-694EB4099B73}"/>
              </a:ext>
            </a:extLst>
          </p:cNvPr>
          <p:cNvSpPr/>
          <p:nvPr/>
        </p:nvSpPr>
        <p:spPr>
          <a:xfrm>
            <a:off x="6339092" y="2583281"/>
            <a:ext cx="5220000" cy="1997871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6288B51-39BC-E3E1-524A-3426C55D948D}"/>
              </a:ext>
            </a:extLst>
          </p:cNvPr>
          <p:cNvSpPr/>
          <p:nvPr/>
        </p:nvSpPr>
        <p:spPr>
          <a:xfrm>
            <a:off x="726712" y="4803959"/>
            <a:ext cx="10832379" cy="1456186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169D417-E2B7-4474-9E91-7DFCEBE9DFF0}"/>
              </a:ext>
            </a:extLst>
          </p:cNvPr>
          <p:cNvSpPr/>
          <p:nvPr/>
        </p:nvSpPr>
        <p:spPr>
          <a:xfrm>
            <a:off x="874404" y="2704793"/>
            <a:ext cx="1028561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稠密模型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EDA21B7-E78E-C96B-92D8-2086F1134CC8}"/>
              </a:ext>
            </a:extLst>
          </p:cNvPr>
          <p:cNvSpPr/>
          <p:nvPr/>
        </p:nvSpPr>
        <p:spPr>
          <a:xfrm>
            <a:off x="6518707" y="2704792"/>
            <a:ext cx="1240993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MoE 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D6A7B6AF-9F96-2C9C-269B-239208959F46}"/>
              </a:ext>
            </a:extLst>
          </p:cNvPr>
          <p:cNvSpPr/>
          <p:nvPr/>
        </p:nvSpPr>
        <p:spPr>
          <a:xfrm>
            <a:off x="874404" y="4964650"/>
            <a:ext cx="1405246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多模态大模型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/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9675629-1A34-1F8B-D490-A0F1B4B99043}"/>
                  </a:ext>
                </a:extLst>
              </p:cNvPr>
              <p:cNvSpPr txBox="1"/>
              <p:nvPr/>
            </p:nvSpPr>
            <p:spPr>
              <a:xfrm>
                <a:off x="-57160" y="3386657"/>
                <a:ext cx="633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×2×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9675629-1A34-1F8B-D490-A0F1B4B9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60" y="3386657"/>
                <a:ext cx="6339092" cy="400110"/>
              </a:xfrm>
              <a:prstGeom prst="rect">
                <a:avLst/>
              </a:prstGeom>
              <a:blipFill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/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14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blipFill>
                <a:blip r:embed="rId5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AE42CDC-BEFB-E260-6CCB-C2D82783B103}"/>
                  </a:ext>
                </a:extLst>
              </p:cNvPr>
              <p:cNvSpPr txBox="1"/>
              <p:nvPr/>
            </p:nvSpPr>
            <p:spPr>
              <a:xfrm>
                <a:off x="5140608" y="3004771"/>
                <a:ext cx="6473726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AE42CDC-BEFB-E260-6CCB-C2D82783B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8" y="3004771"/>
                <a:ext cx="6473726" cy="425053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037476B-76E8-4075-1AC1-A8C19C58583E}"/>
                  </a:ext>
                </a:extLst>
              </p:cNvPr>
              <p:cNvSpPr txBox="1"/>
              <p:nvPr/>
            </p:nvSpPr>
            <p:spPr>
              <a:xfrm>
                <a:off x="5620001" y="3392921"/>
                <a:ext cx="647372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037476B-76E8-4075-1AC1-A8C19C58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001" y="3392921"/>
                <a:ext cx="6473726" cy="410305"/>
              </a:xfrm>
              <a:prstGeom prst="rect">
                <a:avLst/>
              </a:prstGeom>
              <a:blipFill>
                <a:blip r:embed="rId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D6CCA7B-6CF1-C203-B470-2D9AAD03EC79}"/>
                  </a:ext>
                </a:extLst>
              </p:cNvPr>
              <p:cNvSpPr txBox="1"/>
              <p:nvPr/>
            </p:nvSpPr>
            <p:spPr>
              <a:xfrm>
                <a:off x="5735544" y="3780961"/>
                <a:ext cx="649897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D6CCA7B-6CF1-C203-B470-2D9AAD03E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4" y="3780961"/>
                <a:ext cx="6498970" cy="39074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996DC4-26E3-C627-CED1-B5FE9FBC0555}"/>
                  </a:ext>
                </a:extLst>
              </p:cNvPr>
              <p:cNvSpPr txBox="1"/>
              <p:nvPr/>
            </p:nvSpPr>
            <p:spPr>
              <a:xfrm>
                <a:off x="4937512" y="4125845"/>
                <a:ext cx="65222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996DC4-26E3-C627-CED1-B5FE9FBC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512" y="4125845"/>
                <a:ext cx="6522244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/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𝑡𝑒𝑥𝑡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blipFill>
                <a:blip r:embed="rId10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95B6E4B-AD8C-56FC-DC94-5D10C924C543}"/>
                  </a:ext>
                </a:extLst>
              </p:cNvPr>
              <p:cNvSpPr txBox="1"/>
              <p:nvPr/>
            </p:nvSpPr>
            <p:spPr>
              <a:xfrm>
                <a:off x="5483722" y="5758879"/>
                <a:ext cx="6524896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95B6E4B-AD8C-56FC-DC94-5D10C924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722" y="5758879"/>
                <a:ext cx="6524896" cy="425053"/>
              </a:xfrm>
              <a:prstGeom prst="rect">
                <a:avLst/>
              </a:prstGeom>
              <a:blipFill>
                <a:blip r:embed="rId11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35EA846-C999-F033-87C0-B4487714AC3D}"/>
                  </a:ext>
                </a:extLst>
              </p:cNvPr>
              <p:cNvSpPr txBox="1"/>
              <p:nvPr/>
            </p:nvSpPr>
            <p:spPr>
              <a:xfrm>
                <a:off x="5523245" y="5268986"/>
                <a:ext cx="6551022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35EA846-C999-F033-87C0-B4487714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45" y="5268986"/>
                <a:ext cx="6551022" cy="410305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9D52C8C-30F1-C5CA-29B2-E7F19FA86651}"/>
                  </a:ext>
                </a:extLst>
              </p:cNvPr>
              <p:cNvSpPr txBox="1"/>
              <p:nvPr/>
            </p:nvSpPr>
            <p:spPr>
              <a:xfrm>
                <a:off x="-4013" y="5312082"/>
                <a:ext cx="6522720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9D52C8C-30F1-C5CA-29B2-E7F19FA8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13" y="5312082"/>
                <a:ext cx="6522720" cy="410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76BB65E8-D09C-1E8C-B84E-77F588BE12E8}"/>
              </a:ext>
            </a:extLst>
          </p:cNvPr>
          <p:cNvSpPr/>
          <p:nvPr/>
        </p:nvSpPr>
        <p:spPr>
          <a:xfrm>
            <a:off x="726711" y="1286299"/>
            <a:ext cx="10832379" cy="1179421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25000">
                <a:srgbClr val="FFAE3F">
                  <a:alpha val="86000"/>
                </a:srgbClr>
              </a:gs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详细考虑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不同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模型结构特征的各部分显存占用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特点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，同时考虑到</a:t>
            </a:r>
            <a:r>
              <a:rPr lang="zh-CN" altLang="en-US" b="1" kern="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量化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方案</a:t>
            </a:r>
            <a:endParaRPr kumimoji="0" lang="en-US" altLang="zh-CN" sz="1800" b="0" i="0" u="none" strike="noStrike" kern="0" cap="none" spc="100" normalizeH="0" baseline="0" noProof="0" dirty="0">
              <a:ln>
                <a:noFill/>
              </a:ln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提供显存占用</a:t>
            </a:r>
            <a:r>
              <a:rPr lang="zh-CN" altLang="en-US" kern="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上限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分析，如使用经优化的</a:t>
            </a:r>
            <a:r>
              <a:rPr lang="zh-CN" altLang="en-US" kern="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推理框架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则能进一步节省显存</a:t>
            </a:r>
            <a:endParaRPr lang="en-US" altLang="zh-CN" kern="0" spc="100" dirty="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使用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经验因子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控制额外开销部分计算，可根据情况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修改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（详见说明文档）</a:t>
            </a:r>
          </a:p>
        </p:txBody>
      </p:sp>
    </p:spTree>
    <p:extLst>
      <p:ext uri="{BB962C8B-B14F-4D97-AF65-F5344CB8AC3E}">
        <p14:creationId xmlns:p14="http://schemas.microsoft.com/office/powerpoint/2010/main" val="66542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难点二：</a:t>
            </a:r>
            <a:r>
              <a:rPr lang="en-US" altLang="zh-CN" dirty="0"/>
              <a:t>SLO</a:t>
            </a:r>
            <a:r>
              <a:rPr lang="zh-CN" altLang="en-US" dirty="0"/>
              <a:t>驱动的性能需求逆向映射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/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/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14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blipFill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/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𝑡𝑒𝑥𝑡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90781EA-40DE-1D53-67FD-B18F3F9ED169}"/>
              </a:ext>
            </a:extLst>
          </p:cNvPr>
          <p:cNvSpPr/>
          <p:nvPr/>
        </p:nvSpPr>
        <p:spPr>
          <a:xfrm>
            <a:off x="751471" y="1504053"/>
            <a:ext cx="5021495" cy="460071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B379045-E34A-7D1A-B32C-82B66C568E98}"/>
              </a:ext>
            </a:extLst>
          </p:cNvPr>
          <p:cNvSpPr/>
          <p:nvPr/>
        </p:nvSpPr>
        <p:spPr>
          <a:xfrm>
            <a:off x="5986404" y="1504054"/>
            <a:ext cx="5544897" cy="460070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74BA27-052A-39B9-9A2F-612A8D1171EF}"/>
              </a:ext>
            </a:extLst>
          </p:cNvPr>
          <p:cNvSpPr txBox="1"/>
          <p:nvPr/>
        </p:nvSpPr>
        <p:spPr>
          <a:xfrm>
            <a:off x="876273" y="1652402"/>
            <a:ext cx="3309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Prefill </a:t>
            </a: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算力需求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BDD74-0A5D-785A-CDF8-1DC1F7CBB2AF}"/>
              </a:ext>
            </a:extLst>
          </p:cNvPr>
          <p:cNvSpPr txBox="1"/>
          <p:nvPr/>
        </p:nvSpPr>
        <p:spPr>
          <a:xfrm>
            <a:off x="6228466" y="1652402"/>
            <a:ext cx="3191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Decode </a:t>
            </a:r>
            <a:r>
              <a:rPr lang="zh-CN" altLang="en-US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算力需求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861851-A6E5-36F1-6210-963127B69177}"/>
              </a:ext>
            </a:extLst>
          </p:cNvPr>
          <p:cNvSpPr txBox="1"/>
          <p:nvPr/>
        </p:nvSpPr>
        <p:spPr>
          <a:xfrm>
            <a:off x="1153766" y="4528494"/>
            <a:ext cx="10291015" cy="1192094"/>
          </a:xfrm>
          <a:prstGeom prst="roundRect">
            <a:avLst>
              <a:gd name="adj" fmla="val 24769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95575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42A84F-676B-5E06-19F6-F8C08720A6BF}"/>
              </a:ext>
            </a:extLst>
          </p:cNvPr>
          <p:cNvSpPr txBox="1"/>
          <p:nvPr/>
        </p:nvSpPr>
        <p:spPr>
          <a:xfrm>
            <a:off x="1333254" y="4730538"/>
            <a:ext cx="9860481" cy="7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所需算力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= max(Prefill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阶段需求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Decode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阶段需求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) 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量化精度系数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批处理效率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校准因子</a:t>
            </a:r>
            <a:endParaRPr lang="en-US" altLang="zh-CN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算力限制显卡数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= ⌈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所需算力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/ (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单卡算力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en-US" altLang="zh-CN" dirty="0">
                <a:solidFill>
                  <a:srgbClr val="FFD70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GPU</a:t>
            </a:r>
            <a:r>
              <a:rPr lang="zh-CN" altLang="en-US" dirty="0">
                <a:solidFill>
                  <a:srgbClr val="FFD70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利用率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)⌉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BE5F078-9A5E-840F-81AC-AB5BEE9681DC}"/>
                  </a:ext>
                </a:extLst>
              </p:cNvPr>
              <p:cNvSpPr txBox="1"/>
              <p:nvPr/>
            </p:nvSpPr>
            <p:spPr>
              <a:xfrm>
                <a:off x="876273" y="2420177"/>
                <a:ext cx="4206898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𝒃𝒂𝒔𝒆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𝒕𝒐𝒕𝒂𝒍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𝒂𝒕𝒕𝒏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𝑻𝑻𝑭𝑻</m:t>
                          </m:r>
                        </m:den>
                      </m:f>
                    </m:oMath>
                  </m:oMathPara>
                </a14:m>
                <a:endParaRPr lang="zh-CN" altLang="en-US" b="1">
                  <a:solidFill>
                    <a:srgbClr val="000000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BE5F078-9A5E-840F-81AC-AB5BEE96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73" y="2420177"/>
                <a:ext cx="4206898" cy="628057"/>
              </a:xfrm>
              <a:prstGeom prst="rect">
                <a:avLst/>
              </a:prstGeom>
              <a:blipFill>
                <a:blip r:embed="rId6"/>
                <a:stretch>
                  <a:fillRect r="-9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6DDB73-D98E-1BBB-B5A6-402584597046}"/>
                  </a:ext>
                </a:extLst>
              </p:cNvPr>
              <p:cNvSpPr txBox="1"/>
              <p:nvPr/>
            </p:nvSpPr>
            <p:spPr>
              <a:xfrm>
                <a:off x="6228466" y="2420177"/>
                <a:ext cx="4302599" cy="67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𝒃𝒂𝒔𝒆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𝒔𝒆𝒒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𝒕𝒐𝒕𝒂𝒍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𝒂𝒕𝒕𝒏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𝒌𝒗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𝑻𝑷𝑶𝑻</m:t>
                          </m:r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𝒕𝒐𝒌𝒆𝒏𝒔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2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6DDB73-D98E-1BBB-B5A6-402584597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466" y="2420177"/>
                <a:ext cx="4302599" cy="670055"/>
              </a:xfrm>
              <a:prstGeom prst="rect">
                <a:avLst/>
              </a:prstGeom>
              <a:blipFill>
                <a:blip r:embed="rId7"/>
                <a:stretch>
                  <a:fillRect r="-13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A006E9B1-234D-4C4D-3516-869573A8781E}"/>
              </a:ext>
            </a:extLst>
          </p:cNvPr>
          <p:cNvSpPr txBox="1"/>
          <p:nvPr/>
        </p:nvSpPr>
        <p:spPr>
          <a:xfrm>
            <a:off x="979164" y="3308987"/>
            <a:ext cx="4001115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Prefill </a:t>
            </a: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阶段需要一次性大量计算</a:t>
            </a:r>
            <a:endParaRPr lang="en-US" altLang="zh-CN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更看重加速卡的算力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BFBC2E-946C-C6DC-748E-A2F1393D0B28}"/>
              </a:ext>
            </a:extLst>
          </p:cNvPr>
          <p:cNvSpPr txBox="1"/>
          <p:nvPr/>
        </p:nvSpPr>
        <p:spPr>
          <a:xfrm>
            <a:off x="6228466" y="3342997"/>
            <a:ext cx="4001115" cy="7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Decode </a:t>
            </a: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阶段需要多次的访存操作</a:t>
            </a:r>
            <a:endParaRPr lang="en-US" altLang="zh-CN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更看重加速卡显存带宽</a:t>
            </a:r>
          </a:p>
        </p:txBody>
      </p:sp>
    </p:spTree>
    <p:extLst>
      <p:ext uri="{BB962C8B-B14F-4D97-AF65-F5344CB8AC3E}">
        <p14:creationId xmlns:p14="http://schemas.microsoft.com/office/powerpoint/2010/main" val="193224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难点三：构建异构硬件的真实性能标尺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A945B42-8CFC-D776-DA15-502325DBD378}"/>
              </a:ext>
            </a:extLst>
          </p:cNvPr>
          <p:cNvSpPr/>
          <p:nvPr/>
        </p:nvSpPr>
        <p:spPr>
          <a:xfrm>
            <a:off x="636343" y="2006708"/>
            <a:ext cx="5854421" cy="198649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85F5A1F-D167-56D4-2C1F-73053BC1EEF3}"/>
              </a:ext>
            </a:extLst>
          </p:cNvPr>
          <p:cNvSpPr/>
          <p:nvPr/>
        </p:nvSpPr>
        <p:spPr>
          <a:xfrm>
            <a:off x="636343" y="4163418"/>
            <a:ext cx="5854421" cy="2198373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DF58A0-2E6D-4B9B-94A4-F1165A0A5E6E}"/>
              </a:ext>
            </a:extLst>
          </p:cNvPr>
          <p:cNvSpPr txBox="1"/>
          <p:nvPr/>
        </p:nvSpPr>
        <p:spPr>
          <a:xfrm>
            <a:off x="742021" y="2151036"/>
            <a:ext cx="3309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⚡算力测试</a:t>
            </a:r>
            <a:endParaRPr lang="zh-CN" altLang="en-US" sz="20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054610-1774-6E31-C3B5-68FEF8AC81DD}"/>
              </a:ext>
            </a:extLst>
          </p:cNvPr>
          <p:cNvSpPr txBox="1"/>
          <p:nvPr/>
        </p:nvSpPr>
        <p:spPr>
          <a:xfrm>
            <a:off x="800900" y="4359940"/>
            <a:ext cx="3191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⚙ 访存测试</a:t>
            </a:r>
            <a:endParaRPr lang="zh-CN" altLang="en-US" sz="20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8894BA-BE53-71BE-B931-3247D288856C}"/>
              </a:ext>
            </a:extLst>
          </p:cNvPr>
          <p:cNvSpPr txBox="1"/>
          <p:nvPr/>
        </p:nvSpPr>
        <p:spPr>
          <a:xfrm>
            <a:off x="800900" y="2622648"/>
            <a:ext cx="5530050" cy="146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选取 </a:t>
            </a:r>
            <a:r>
              <a:rPr lang="en-US" altLang="zh-CN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GEMM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（通用矩阵乘）计算密集型算子测试</a:t>
            </a:r>
            <a:endParaRPr lang="en-US" altLang="zh-CN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利用 </a:t>
            </a:r>
            <a:r>
              <a:rPr lang="en-US" altLang="zh-CN" dirty="0" err="1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Pytorch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Profiler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提取大模型矩阵乘</a:t>
            </a:r>
            <a:r>
              <a:rPr lang="zh-CN" altLang="en-US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常见尺寸</a:t>
            </a:r>
            <a:endParaRPr lang="en-US" altLang="zh-CN" dirty="0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保证大模型实际运行的算力</a:t>
            </a:r>
            <a:r>
              <a:rPr lang="zh-CN" altLang="en-US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下限</a:t>
            </a:r>
            <a:endParaRPr lang="en-US" altLang="zh-CN" dirty="0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265721B-CD6C-FC38-313A-3F34579ABF5C}"/>
              </a:ext>
            </a:extLst>
          </p:cNvPr>
          <p:cNvSpPr txBox="1"/>
          <p:nvPr/>
        </p:nvSpPr>
        <p:spPr>
          <a:xfrm>
            <a:off x="800900" y="4799594"/>
            <a:ext cx="5854421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选取 </a:t>
            </a:r>
            <a:r>
              <a:rPr lang="en-US" altLang="zh-CN" dirty="0" err="1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LayerNorm</a:t>
            </a: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（层归一化）</a:t>
            </a:r>
            <a:r>
              <a:rPr lang="en-US" altLang="zh-CN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访存密集型算子测试</a:t>
            </a:r>
            <a:endParaRPr lang="en-US" altLang="zh-CN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该算子速度瓶颈取决于</a:t>
            </a:r>
            <a:r>
              <a:rPr lang="zh-CN" altLang="en-US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显存带宽</a:t>
            </a:r>
            <a:endParaRPr lang="en-US" altLang="zh-CN" dirty="0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测试不同精度及尺寸下的速度取多次平均值</a:t>
            </a:r>
            <a:endParaRPr lang="zh-CN" altLang="en-US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3FAA6F-FCC5-3454-6DD1-43A2C3BBA171}"/>
              </a:ext>
            </a:extLst>
          </p:cNvPr>
          <p:cNvSpPr txBox="1"/>
          <p:nvPr/>
        </p:nvSpPr>
        <p:spPr>
          <a:xfrm>
            <a:off x="1549631" y="1206139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开发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评估工具  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精确模型推理场景下的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硬件利用率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FF7A58-9F9E-C851-127F-20A51D68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25" y="2006707"/>
            <a:ext cx="3816692" cy="43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1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项目测试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项目亮点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技术难点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作品演示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4.1 </a:t>
            </a:r>
            <a:r>
              <a:rPr lang="zh-CN" altLang="en-US"/>
              <a:t>显存测试结果说明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6DEF45-7EBD-9E32-52CD-8D8E9CAC87B3}"/>
              </a:ext>
            </a:extLst>
          </p:cNvPr>
          <p:cNvSpPr txBox="1"/>
          <p:nvPr/>
        </p:nvSpPr>
        <p:spPr>
          <a:xfrm>
            <a:off x="994133" y="1186316"/>
            <a:ext cx="1152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选取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llama2-7B\13B 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进行测试，不同</a:t>
            </a:r>
            <a:r>
              <a:rPr lang="zh-CN" altLang="en-US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输入负载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下预测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误差不超过</a:t>
            </a:r>
            <a:r>
              <a:rPr lang="en-US" altLang="zh-CN" sz="2400" dirty="0">
                <a:solidFill>
                  <a:schemeClr val="accent2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5%</a:t>
            </a:r>
            <a:endParaRPr lang="zh-CN" altLang="en-US" sz="2400" dirty="0">
              <a:solidFill>
                <a:schemeClr val="accent2"/>
              </a:solidFill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FBDB8F-6740-445E-7B62-9DC4579A7A20}"/>
              </a:ext>
            </a:extLst>
          </p:cNvPr>
          <p:cNvSpPr txBox="1"/>
          <p:nvPr/>
        </p:nvSpPr>
        <p:spPr>
          <a:xfrm>
            <a:off x="1018563" y="3457519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DF0FAE-2F85-1C54-2867-529D0CBEED9B}"/>
              </a:ext>
            </a:extLst>
          </p:cNvPr>
          <p:cNvSpPr txBox="1"/>
          <p:nvPr/>
        </p:nvSpPr>
        <p:spPr>
          <a:xfrm>
            <a:off x="8627102" y="5878110"/>
            <a:ext cx="160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</a:t>
            </a:r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lava-1.5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A0A360-967F-4017-A2CE-1BE100DD7DC5}"/>
              </a:ext>
            </a:extLst>
          </p:cNvPr>
          <p:cNvSpPr txBox="1"/>
          <p:nvPr/>
        </p:nvSpPr>
        <p:spPr>
          <a:xfrm>
            <a:off x="2464331" y="5839212"/>
            <a:ext cx="182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Mixtral 8x7B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2CC638-823A-C554-9FA9-2BE0B31898C5}"/>
              </a:ext>
            </a:extLst>
          </p:cNvPr>
          <p:cNvSpPr txBox="1"/>
          <p:nvPr/>
        </p:nvSpPr>
        <p:spPr>
          <a:xfrm>
            <a:off x="4002950" y="3495539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9660D8-819F-BD9F-94A7-08540D135095}"/>
              </a:ext>
            </a:extLst>
          </p:cNvPr>
          <p:cNvSpPr txBox="1"/>
          <p:nvPr/>
        </p:nvSpPr>
        <p:spPr>
          <a:xfrm>
            <a:off x="833223" y="5584365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5F92A1-69B0-EE52-B62C-01BB5CEDEECC}"/>
              </a:ext>
            </a:extLst>
          </p:cNvPr>
          <p:cNvSpPr txBox="1"/>
          <p:nvPr/>
        </p:nvSpPr>
        <p:spPr>
          <a:xfrm>
            <a:off x="3960206" y="5583970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37276-AFB2-DD34-3CA6-BA74D5D7BA0F}"/>
              </a:ext>
            </a:extLst>
          </p:cNvPr>
          <p:cNvSpPr txBox="1"/>
          <p:nvPr/>
        </p:nvSpPr>
        <p:spPr>
          <a:xfrm>
            <a:off x="7008225" y="3493806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C4BAF1-AE8B-410B-2110-31D4E5EC8D29}"/>
              </a:ext>
            </a:extLst>
          </p:cNvPr>
          <p:cNvSpPr txBox="1"/>
          <p:nvPr/>
        </p:nvSpPr>
        <p:spPr>
          <a:xfrm>
            <a:off x="9943317" y="3462184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A00DD3-69F7-C76C-F257-B1343847E6AE}"/>
              </a:ext>
            </a:extLst>
          </p:cNvPr>
          <p:cNvSpPr txBox="1"/>
          <p:nvPr/>
        </p:nvSpPr>
        <p:spPr>
          <a:xfrm>
            <a:off x="7008225" y="56179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69F75C-8AC4-0F18-D2C8-A0FB78ABDB35}"/>
              </a:ext>
            </a:extLst>
          </p:cNvPr>
          <p:cNvSpPr txBox="1"/>
          <p:nvPr/>
        </p:nvSpPr>
        <p:spPr>
          <a:xfrm>
            <a:off x="9943317" y="5633916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pic>
        <p:nvPicPr>
          <p:cNvPr id="25" name="图片 24" descr="图表, 条形图&#10;&#10;描述已自动生成">
            <a:extLst>
              <a:ext uri="{FF2B5EF4-FFF2-40B4-BE49-F238E27FC236}">
                <a16:creationId xmlns:a16="http://schemas.microsoft.com/office/drawing/2014/main" id="{02D80178-5F35-F60C-C035-8A820DA8D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3776384"/>
            <a:ext cx="2838055" cy="1689045"/>
          </a:xfrm>
          <a:prstGeom prst="rect">
            <a:avLst/>
          </a:prstGeom>
        </p:spPr>
      </p:pic>
      <p:pic>
        <p:nvPicPr>
          <p:cNvPr id="26" name="图片 25" descr="图表, 条形图&#10;&#10;描述已自动生成">
            <a:extLst>
              <a:ext uri="{FF2B5EF4-FFF2-40B4-BE49-F238E27FC236}">
                <a16:creationId xmlns:a16="http://schemas.microsoft.com/office/drawing/2014/main" id="{7FDFB7DB-D227-2861-CCE5-5C93C6D16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95" y="3776384"/>
            <a:ext cx="2841556" cy="1691128"/>
          </a:xfrm>
          <a:prstGeom prst="rect">
            <a:avLst/>
          </a:prstGeom>
        </p:spPr>
      </p:pic>
      <p:pic>
        <p:nvPicPr>
          <p:cNvPr id="27" name="图片 26" descr="图表, 条形图&#10;&#10;描述已自动生成">
            <a:extLst>
              <a:ext uri="{FF2B5EF4-FFF2-40B4-BE49-F238E27FC236}">
                <a16:creationId xmlns:a16="http://schemas.microsoft.com/office/drawing/2014/main" id="{983A4B03-11E5-7EFB-4B09-4A07DF614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51" y="1707374"/>
            <a:ext cx="2836800" cy="1688298"/>
          </a:xfrm>
          <a:prstGeom prst="rect">
            <a:avLst/>
          </a:prstGeom>
        </p:spPr>
      </p:pic>
      <p:pic>
        <p:nvPicPr>
          <p:cNvPr id="28" name="图片 27" descr="图表, 条形图&#10;&#10;描述已自动生成">
            <a:extLst>
              <a:ext uri="{FF2B5EF4-FFF2-40B4-BE49-F238E27FC236}">
                <a16:creationId xmlns:a16="http://schemas.microsoft.com/office/drawing/2014/main" id="{A08F3DE9-1081-C041-EEE4-BE8CB8DE5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1717142"/>
            <a:ext cx="2836800" cy="1688298"/>
          </a:xfrm>
          <a:prstGeom prst="rect">
            <a:avLst/>
          </a:prstGeom>
        </p:spPr>
      </p:pic>
      <p:pic>
        <p:nvPicPr>
          <p:cNvPr id="29" name="图片 28" descr="图表, 条形图&#10;&#10;描述已自动生成">
            <a:extLst>
              <a:ext uri="{FF2B5EF4-FFF2-40B4-BE49-F238E27FC236}">
                <a16:creationId xmlns:a16="http://schemas.microsoft.com/office/drawing/2014/main" id="{B7F673F1-9120-55DA-F7EA-9438502F5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73" y="3775308"/>
            <a:ext cx="2836800" cy="1688298"/>
          </a:xfrm>
          <a:prstGeom prst="rect">
            <a:avLst/>
          </a:prstGeom>
        </p:spPr>
      </p:pic>
      <p:pic>
        <p:nvPicPr>
          <p:cNvPr id="30" name="图片 29" descr="图表, 条形图&#10;&#10;描述已自动生成">
            <a:extLst>
              <a:ext uri="{FF2B5EF4-FFF2-40B4-BE49-F238E27FC236}">
                <a16:creationId xmlns:a16="http://schemas.microsoft.com/office/drawing/2014/main" id="{F96CAED1-DA25-D9E3-2F26-839F66D2B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45" y="3776384"/>
            <a:ext cx="2836800" cy="1688298"/>
          </a:xfrm>
          <a:prstGeom prst="rect">
            <a:avLst/>
          </a:prstGeom>
        </p:spPr>
      </p:pic>
      <p:pic>
        <p:nvPicPr>
          <p:cNvPr id="31" name="图片 30" descr="图表, 条形图&#10;&#10;描述已自动生成">
            <a:extLst>
              <a:ext uri="{FF2B5EF4-FFF2-40B4-BE49-F238E27FC236}">
                <a16:creationId xmlns:a16="http://schemas.microsoft.com/office/drawing/2014/main" id="{9E87752A-F6E7-34B4-2962-2CDEEA4456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73" y="1707374"/>
            <a:ext cx="2836800" cy="1688298"/>
          </a:xfrm>
          <a:prstGeom prst="rect">
            <a:avLst/>
          </a:prstGeom>
        </p:spPr>
      </p:pic>
      <p:pic>
        <p:nvPicPr>
          <p:cNvPr id="32" name="图片 31" descr="图表, 条形图&#10;&#10;描述已自动生成">
            <a:extLst>
              <a:ext uri="{FF2B5EF4-FFF2-40B4-BE49-F238E27FC236}">
                <a16:creationId xmlns:a16="http://schemas.microsoft.com/office/drawing/2014/main" id="{CFA987DB-A995-DFAC-AB2C-DCF4FCFA30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45" y="1710083"/>
            <a:ext cx="2836800" cy="168829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00BA7B6-0581-DBE4-7336-3CFF24EB6D25}"/>
              </a:ext>
            </a:extLst>
          </p:cNvPr>
          <p:cNvSpPr txBox="1"/>
          <p:nvPr/>
        </p:nvSpPr>
        <p:spPr>
          <a:xfrm>
            <a:off x="1069417" y="6233012"/>
            <a:ext cx="1043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实验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环境：昇腾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910B-64G |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A100-80G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显存占用情况与加速卡型号无关） 测试及绘图程序已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开源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58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BEFB9-7E44-21D2-75F9-8B051F7F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02B1AF2-A413-BEB7-F8CE-40868FF8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4.1 </a:t>
            </a:r>
            <a:r>
              <a:rPr lang="zh-CN" altLang="en-US"/>
              <a:t>显存测试结果说明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97F1A8-6774-E51E-27FF-889214257246}"/>
              </a:ext>
            </a:extLst>
          </p:cNvPr>
          <p:cNvSpPr txBox="1"/>
          <p:nvPr/>
        </p:nvSpPr>
        <p:spPr>
          <a:xfrm>
            <a:off x="994133" y="1186316"/>
            <a:ext cx="1152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选取 </a:t>
            </a:r>
            <a:r>
              <a:rPr lang="en-US" altLang="zh-CN" sz="2400" dirty="0" err="1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Mixtral</a:t>
            </a:r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8x7B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(</a:t>
            </a:r>
            <a:r>
              <a:rPr lang="en-US" altLang="zh-CN" sz="2400" dirty="0" err="1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MoE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)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llava-1.5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(Multimodal) 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进行测试</a:t>
            </a:r>
            <a:endParaRPr lang="zh-CN" altLang="en-US" sz="2400" dirty="0"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1C5263-6A88-CECF-5D95-AC3A151F68AD}"/>
              </a:ext>
            </a:extLst>
          </p:cNvPr>
          <p:cNvSpPr txBox="1"/>
          <p:nvPr/>
        </p:nvSpPr>
        <p:spPr>
          <a:xfrm>
            <a:off x="1069371" y="6235665"/>
            <a:ext cx="1043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实验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环境：昇腾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910B-64G |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A100-80G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显存占用情况与加速卡型号无关） 测试及绘图程序已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开源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0D1765-E703-6961-B815-5CCFC86BDEB8}"/>
              </a:ext>
            </a:extLst>
          </p:cNvPr>
          <p:cNvSpPr txBox="1"/>
          <p:nvPr/>
        </p:nvSpPr>
        <p:spPr>
          <a:xfrm>
            <a:off x="1018563" y="3457519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152B27-8DAF-8ADC-9820-FBFABCD3CFA9}"/>
              </a:ext>
            </a:extLst>
          </p:cNvPr>
          <p:cNvSpPr txBox="1"/>
          <p:nvPr/>
        </p:nvSpPr>
        <p:spPr>
          <a:xfrm>
            <a:off x="8627102" y="5878110"/>
            <a:ext cx="160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</a:t>
            </a:r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lava-1.5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D441A8-8AFD-221B-C3BA-A10156E70C7A}"/>
              </a:ext>
            </a:extLst>
          </p:cNvPr>
          <p:cNvSpPr txBox="1"/>
          <p:nvPr/>
        </p:nvSpPr>
        <p:spPr>
          <a:xfrm>
            <a:off x="2464331" y="5839212"/>
            <a:ext cx="182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Mixtral 8x7B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13192F-4FAE-C599-172A-9AE554B549C3}"/>
              </a:ext>
            </a:extLst>
          </p:cNvPr>
          <p:cNvSpPr txBox="1"/>
          <p:nvPr/>
        </p:nvSpPr>
        <p:spPr>
          <a:xfrm>
            <a:off x="4002950" y="3495539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77498B-5587-63F5-F3C3-A717EB83F790}"/>
              </a:ext>
            </a:extLst>
          </p:cNvPr>
          <p:cNvSpPr txBox="1"/>
          <p:nvPr/>
        </p:nvSpPr>
        <p:spPr>
          <a:xfrm>
            <a:off x="833223" y="5584365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40D789-F4D3-7972-D349-CF8E60CB1892}"/>
              </a:ext>
            </a:extLst>
          </p:cNvPr>
          <p:cNvSpPr txBox="1"/>
          <p:nvPr/>
        </p:nvSpPr>
        <p:spPr>
          <a:xfrm>
            <a:off x="3960206" y="5583970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E33C3B-ADC4-9FB4-6F50-DF3F9834EF69}"/>
              </a:ext>
            </a:extLst>
          </p:cNvPr>
          <p:cNvSpPr txBox="1"/>
          <p:nvPr/>
        </p:nvSpPr>
        <p:spPr>
          <a:xfrm>
            <a:off x="7008225" y="3493806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ED9A8F-BE38-F3C6-9159-AAF5FD5EE792}"/>
              </a:ext>
            </a:extLst>
          </p:cNvPr>
          <p:cNvSpPr txBox="1"/>
          <p:nvPr/>
        </p:nvSpPr>
        <p:spPr>
          <a:xfrm>
            <a:off x="9943317" y="3462184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396475-BCC8-F5AB-1FEE-948001020903}"/>
              </a:ext>
            </a:extLst>
          </p:cNvPr>
          <p:cNvSpPr txBox="1"/>
          <p:nvPr/>
        </p:nvSpPr>
        <p:spPr>
          <a:xfrm>
            <a:off x="7008225" y="56179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F081A-DB9D-B389-CBA9-E9ED80DD57CB}"/>
              </a:ext>
            </a:extLst>
          </p:cNvPr>
          <p:cNvSpPr txBox="1"/>
          <p:nvPr/>
        </p:nvSpPr>
        <p:spPr>
          <a:xfrm>
            <a:off x="9943317" y="5633916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pic>
        <p:nvPicPr>
          <p:cNvPr id="16" name="图片 15" descr="图表, 条形图&#10;&#10;描述已自动生成">
            <a:extLst>
              <a:ext uri="{FF2B5EF4-FFF2-40B4-BE49-F238E27FC236}">
                <a16:creationId xmlns:a16="http://schemas.microsoft.com/office/drawing/2014/main" id="{C8C63C01-FD31-A35F-8F49-E4D9D0E85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1716683"/>
            <a:ext cx="2836800" cy="1688298"/>
          </a:xfrm>
          <a:prstGeom prst="rect">
            <a:avLst/>
          </a:prstGeom>
        </p:spPr>
      </p:pic>
      <p:pic>
        <p:nvPicPr>
          <p:cNvPr id="17" name="图片 16" descr="图表, 条形图&#10;&#10;描述已自动生成">
            <a:extLst>
              <a:ext uri="{FF2B5EF4-FFF2-40B4-BE49-F238E27FC236}">
                <a16:creationId xmlns:a16="http://schemas.microsoft.com/office/drawing/2014/main" id="{711A2743-0FCD-ED05-FAC2-4B6F4643B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2" y="1719376"/>
            <a:ext cx="2836800" cy="1688298"/>
          </a:xfrm>
          <a:prstGeom prst="rect">
            <a:avLst/>
          </a:prstGeom>
        </p:spPr>
      </p:pic>
      <p:pic>
        <p:nvPicPr>
          <p:cNvPr id="18" name="图片 17" descr="图表, 条形图&#10;&#10;描述已自动生成">
            <a:extLst>
              <a:ext uri="{FF2B5EF4-FFF2-40B4-BE49-F238E27FC236}">
                <a16:creationId xmlns:a16="http://schemas.microsoft.com/office/drawing/2014/main" id="{227ADC7E-F1EE-A049-B28C-675DDAAD9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3785582"/>
            <a:ext cx="2836800" cy="1688298"/>
          </a:xfrm>
          <a:prstGeom prst="rect">
            <a:avLst/>
          </a:prstGeom>
        </p:spPr>
      </p:pic>
      <p:pic>
        <p:nvPicPr>
          <p:cNvPr id="19" name="图片 18" descr="图表, 条形图&#10;&#10;描述已自动生成">
            <a:extLst>
              <a:ext uri="{FF2B5EF4-FFF2-40B4-BE49-F238E27FC236}">
                <a16:creationId xmlns:a16="http://schemas.microsoft.com/office/drawing/2014/main" id="{8A014B71-8EDA-24A0-1FC7-72126B776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45" y="3778353"/>
            <a:ext cx="2836800" cy="1688298"/>
          </a:xfrm>
          <a:prstGeom prst="rect">
            <a:avLst/>
          </a:prstGeom>
        </p:spPr>
      </p:pic>
      <p:pic>
        <p:nvPicPr>
          <p:cNvPr id="20" name="图片 19" descr="图表, 条形图&#10;&#10;描述已自动生成">
            <a:extLst>
              <a:ext uri="{FF2B5EF4-FFF2-40B4-BE49-F238E27FC236}">
                <a16:creationId xmlns:a16="http://schemas.microsoft.com/office/drawing/2014/main" id="{9CD32D38-C32C-7869-0DD7-54673181B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00" y="3790400"/>
            <a:ext cx="2836800" cy="1688298"/>
          </a:xfrm>
          <a:prstGeom prst="rect">
            <a:avLst/>
          </a:prstGeom>
        </p:spPr>
      </p:pic>
      <p:pic>
        <p:nvPicPr>
          <p:cNvPr id="21" name="图片 20" descr="图表, 条形图, 直方图&#10;&#10;描述已自动生成">
            <a:extLst>
              <a:ext uri="{FF2B5EF4-FFF2-40B4-BE49-F238E27FC236}">
                <a16:creationId xmlns:a16="http://schemas.microsoft.com/office/drawing/2014/main" id="{78471C55-9B21-91B4-0217-67AC0A4251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3785582"/>
            <a:ext cx="2836800" cy="1688298"/>
          </a:xfrm>
          <a:prstGeom prst="rect">
            <a:avLst/>
          </a:prstGeom>
        </p:spPr>
      </p:pic>
      <p:pic>
        <p:nvPicPr>
          <p:cNvPr id="22" name="图片 21" descr="图表, 条形图&#10;&#10;描述已自动生成">
            <a:extLst>
              <a:ext uri="{FF2B5EF4-FFF2-40B4-BE49-F238E27FC236}">
                <a16:creationId xmlns:a16="http://schemas.microsoft.com/office/drawing/2014/main" id="{F88FE141-9EEB-FD4D-DAB8-BFC220985F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00" y="1693583"/>
            <a:ext cx="2836800" cy="1688298"/>
          </a:xfrm>
          <a:prstGeom prst="rect">
            <a:avLst/>
          </a:prstGeom>
        </p:spPr>
      </p:pic>
      <p:pic>
        <p:nvPicPr>
          <p:cNvPr id="23" name="图片 22" descr="图表, 条形图&#10;&#10;描述已自动生成">
            <a:extLst>
              <a:ext uri="{FF2B5EF4-FFF2-40B4-BE49-F238E27FC236}">
                <a16:creationId xmlns:a16="http://schemas.microsoft.com/office/drawing/2014/main" id="{301D0BEC-DA11-9DD9-A0D1-208E1568B6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81" y="1693797"/>
            <a:ext cx="2836800" cy="16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80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/>
              <a:t>4.2 </a:t>
            </a:r>
            <a:r>
              <a:rPr lang="zh-CN" altLang="en-US" sz="2400" spc="100">
                <a:cs typeface="+mn-ea"/>
                <a:sym typeface="+mn-lt"/>
              </a:rPr>
              <a:t>部署服务</a:t>
            </a:r>
            <a:r>
              <a:rPr lang="zh-CN" altLang="en-US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测试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97423D-CF79-15B6-0449-A0F969E3F846}"/>
              </a:ext>
            </a:extLst>
          </p:cNvPr>
          <p:cNvSpPr txBox="1"/>
          <p:nvPr/>
        </p:nvSpPr>
        <p:spPr>
          <a:xfrm>
            <a:off x="528955" y="1144538"/>
            <a:ext cx="104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DeepSeek-R1-Distill-Qwen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7B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3AA009-8E1F-8E62-DF61-3B47BFDDDFB1}"/>
              </a:ext>
            </a:extLst>
          </p:cNvPr>
          <p:cNvSpPr txBox="1"/>
          <p:nvPr/>
        </p:nvSpPr>
        <p:spPr>
          <a:xfrm>
            <a:off x="624891" y="1604294"/>
            <a:ext cx="10432644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指定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SLO: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TTFT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500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TPOT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ms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使用昇腾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910B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及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进行测试，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AICompass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推荐配置均为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</a:t>
            </a:r>
            <a:endParaRPr lang="en-US" altLang="zh-CN" dirty="0">
              <a:solidFill>
                <a:srgbClr val="254FEB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D76858C-72C7-7CAC-917D-F9358510A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259109"/>
              </p:ext>
            </p:extLst>
          </p:nvPr>
        </p:nvGraphicFramePr>
        <p:xfrm>
          <a:off x="528955" y="2452794"/>
          <a:ext cx="5429103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864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71.29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31.76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31.26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122.76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35.73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143.23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70.97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31.63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114.22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34.04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170.91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140.25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29.99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370.86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44.59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137.08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140.02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31.51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31.74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334.42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35.48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152.09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45E4C2C-089A-C78F-5678-109D76010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514250"/>
              </p:ext>
            </p:extLst>
          </p:nvPr>
        </p:nvGraphicFramePr>
        <p:xfrm>
          <a:off x="6228270" y="2452794"/>
          <a:ext cx="5434775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536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12.66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6.16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159.71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47.14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6.67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724.9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17.69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6.17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161.72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53.25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6.49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886.12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65.12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137.87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56.33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19.5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275.58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63.7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6.19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160.43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33.31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6.86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794.11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ADB6C346-5971-2D79-E50F-60ACE6C54932}"/>
              </a:ext>
            </a:extLst>
          </p:cNvPr>
          <p:cNvSpPr txBox="1"/>
          <p:nvPr/>
        </p:nvSpPr>
        <p:spPr>
          <a:xfrm>
            <a:off x="2185358" y="6223697"/>
            <a:ext cx="203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 – 64 GB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93C2DB-0E1D-E9F3-7195-22554AFD39FF}"/>
              </a:ext>
            </a:extLst>
          </p:cNvPr>
          <p:cNvSpPr txBox="1"/>
          <p:nvPr/>
        </p:nvSpPr>
        <p:spPr>
          <a:xfrm>
            <a:off x="7930615" y="6203573"/>
            <a:ext cx="203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– 96 GB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9C781091-02CF-99A5-36DA-0F68FDD04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772"/>
          <a:stretch/>
        </p:blipFill>
        <p:spPr>
          <a:xfrm>
            <a:off x="5469036" y="836900"/>
            <a:ext cx="989388" cy="6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/>
              <a:t>4.2 </a:t>
            </a:r>
            <a:r>
              <a:rPr lang="zh-CN" altLang="en-US" sz="2400" spc="100">
                <a:cs typeface="+mn-ea"/>
                <a:sym typeface="+mn-lt"/>
              </a:rPr>
              <a:t>部署服务</a:t>
            </a:r>
            <a:r>
              <a:rPr lang="zh-CN" altLang="en-US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测试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97423D-CF79-15B6-0449-A0F969E3F846}"/>
              </a:ext>
            </a:extLst>
          </p:cNvPr>
          <p:cNvSpPr txBox="1"/>
          <p:nvPr/>
        </p:nvSpPr>
        <p:spPr>
          <a:xfrm>
            <a:off x="528955" y="1144538"/>
            <a:ext cx="104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DeepSeek-R1-Distill-Qwen </a:t>
            </a:r>
            <a:r>
              <a:rPr lang="en-US" altLang="zh-CN" sz="24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70B</a:t>
            </a:r>
            <a:endParaRPr lang="en-US" altLang="zh-CN" sz="2400" dirty="0">
              <a:solidFill>
                <a:srgbClr val="254FEB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3AA009-8E1F-8E62-DF61-3B47BFDDDFB1}"/>
              </a:ext>
            </a:extLst>
          </p:cNvPr>
          <p:cNvSpPr txBox="1"/>
          <p:nvPr/>
        </p:nvSpPr>
        <p:spPr>
          <a:xfrm>
            <a:off x="624891" y="1604294"/>
            <a:ext cx="10432644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指定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SLO: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TTFT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500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TPOT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使用昇腾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910B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及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进行测试，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AICompass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推荐配置分别推荐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4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卡及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</a:t>
            </a:r>
            <a:endParaRPr lang="en-US" altLang="zh-CN" dirty="0">
              <a:solidFill>
                <a:srgbClr val="254FEB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B32AF343-4C12-0946-B0ED-440A09475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772"/>
          <a:stretch/>
        </p:blipFill>
        <p:spPr>
          <a:xfrm>
            <a:off x="5469036" y="836900"/>
            <a:ext cx="989388" cy="68819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B6C346-5971-2D79-E50F-60ACE6C54932}"/>
              </a:ext>
            </a:extLst>
          </p:cNvPr>
          <p:cNvSpPr txBox="1"/>
          <p:nvPr/>
        </p:nvSpPr>
        <p:spPr>
          <a:xfrm>
            <a:off x="2185358" y="6223697"/>
            <a:ext cx="2530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 – 64 GB * 4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93C2DB-0E1D-E9F3-7195-22554AFD39FF}"/>
              </a:ext>
            </a:extLst>
          </p:cNvPr>
          <p:cNvSpPr txBox="1"/>
          <p:nvPr/>
        </p:nvSpPr>
        <p:spPr>
          <a:xfrm>
            <a:off x="7930614" y="6203573"/>
            <a:ext cx="23865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– 96 GB * 2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B4A3934-E691-DA8D-CAA2-0AB5096B1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92236"/>
              </p:ext>
            </p:extLst>
          </p:nvPr>
        </p:nvGraphicFramePr>
        <p:xfrm>
          <a:off x="528955" y="2452794"/>
          <a:ext cx="5429103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864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69.32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34.36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186.59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31.23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158.63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61.37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28.75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34.73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188.18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29.7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193.55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281.03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28.57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30.15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257.25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71.42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64.88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72.8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30.01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178.54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271.66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28.41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34.89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610E11E-3971-B411-5CA9-4B690ABFE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07350"/>
              </p:ext>
            </p:extLst>
          </p:nvPr>
        </p:nvGraphicFramePr>
        <p:xfrm>
          <a:off x="6228270" y="2452794"/>
          <a:ext cx="5434775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536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TTFT(ms)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143.99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34.93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124.41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175.94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43.18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27.05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36.94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116.96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210.42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161.09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33.84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139.33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48.97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100.18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63.44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194.41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153.49</a:t>
                      </a:r>
                      <a:endParaRPr lang="en-US" altLang="zh-C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26" marR="4826" marT="4826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26.97</a:t>
                      </a:r>
                      <a:endParaRPr lang="en-US" altLang="zh-C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26" marR="4826" marT="4826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36.95</a:t>
                      </a:r>
                      <a:endParaRPr lang="en-US" altLang="zh-C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26" marR="4826" marT="4826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96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1BF5-9641-D54C-31AD-63E162F7E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F9A5183-5743-0F33-7A18-4164EC04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/>
              <a:t>4.2 </a:t>
            </a:r>
            <a:r>
              <a:rPr lang="en-US" altLang="zh-CN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SLO</a:t>
            </a:r>
            <a:r>
              <a:rPr lang="zh-CN" altLang="en-US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测试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C14EBF-2F82-FDC8-1662-ACEA2F954FE2}"/>
              </a:ext>
            </a:extLst>
          </p:cNvPr>
          <p:cNvSpPr txBox="1"/>
          <p:nvPr/>
        </p:nvSpPr>
        <p:spPr>
          <a:xfrm>
            <a:off x="624891" y="1615796"/>
            <a:ext cx="10432644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通过自定义方式指定</a:t>
            </a:r>
            <a:r>
              <a:rPr lang="zh-CN" altLang="en-US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某</a:t>
            </a:r>
            <a:r>
              <a:rPr lang="zh-CN" altLang="en-US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国产新一代推理卡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FP16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算力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123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TFLOPS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，显存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96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GB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）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指定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SLO: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TTFT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500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TPOT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AICompss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16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卡运行，经 </a:t>
            </a:r>
            <a:r>
              <a:rPr lang="en-US" altLang="zh-CN" dirty="0" err="1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vllm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benchmark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测试，能够达到</a:t>
            </a:r>
            <a:r>
              <a:rPr lang="zh-CN" altLang="en-US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目标吞吐量</a:t>
            </a:r>
            <a:endParaRPr lang="en-US" altLang="zh-CN" dirty="0">
              <a:solidFill>
                <a:srgbClr val="254FEB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D33424-A424-A25C-D5B2-0D2A00D24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4422"/>
              </p:ext>
            </p:extLst>
          </p:nvPr>
        </p:nvGraphicFramePr>
        <p:xfrm>
          <a:off x="624892" y="3019362"/>
          <a:ext cx="4981668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6445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17099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306214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731910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654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56.03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20.72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47.62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156.04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32.74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237.16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221.9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37.8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407.43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349.12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45.07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673.69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64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524.92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56.04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1068.52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736C86C-25A4-AA58-8DE7-6D2AAE1F2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22202"/>
              </p:ext>
            </p:extLst>
          </p:nvPr>
        </p:nvGraphicFramePr>
        <p:xfrm>
          <a:off x="6095999" y="3019363"/>
          <a:ext cx="4961534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1426285671"/>
                    </a:ext>
                  </a:extLst>
                </a:gridCol>
                <a:gridCol w="1723033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4314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TTFT(ms)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55.9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20.99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47.61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155.8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33.73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236.72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223.13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40.32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395.93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347.34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49.04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650.52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64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1982.07</a:t>
                      </a:r>
                      <a:endParaRPr lang="zh-CN" altLang="en-US" sz="1400" u="none" strike="noStrike" kern="1200" dirty="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63.97</a:t>
                      </a:r>
                      <a:endParaRPr lang="zh-CN" altLang="en-US" sz="1400" u="none" strike="noStrike" kern="1200" dirty="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848.73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4BD621A-7AF3-3D6A-1FD2-96A81338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15864"/>
              </p:ext>
            </p:extLst>
          </p:nvPr>
        </p:nvGraphicFramePr>
        <p:xfrm>
          <a:off x="624891" y="4891399"/>
          <a:ext cx="4981668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09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68838573"/>
                    </a:ext>
                  </a:extLst>
                </a:gridCol>
                <a:gridCol w="1726709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1462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193.96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20.63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45.49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288.14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22.97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188.57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ysClr val="windowText" lastClr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483.73</a:t>
                      </a:r>
                      <a:endParaRPr lang="zh-CN" altLang="en-US" sz="1400" u="none" strike="noStrike" kern="1200">
                        <a:solidFill>
                          <a:sysClr val="windowText" lastClr="000000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26.71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277.94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895.98</a:t>
                      </a:r>
                      <a:endParaRPr lang="zh-CN" altLang="en-US" sz="1400" u="none" strike="noStrike" kern="120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35.62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384.58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1455.39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46.35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352.26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7A52A56-5049-27CE-7CB2-EDE199705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23917"/>
              </p:ext>
            </p:extLst>
          </p:nvPr>
        </p:nvGraphicFramePr>
        <p:xfrm>
          <a:off x="6096000" y="4892254"/>
          <a:ext cx="4981668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057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61180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161180">
                  <a:extLst>
                    <a:ext uri="{9D8B030D-6E8A-4147-A177-3AD203B41FA5}">
                      <a16:colId xmlns:a16="http://schemas.microsoft.com/office/drawing/2014/main" val="1259579172"/>
                    </a:ext>
                  </a:extLst>
                </a:gridCol>
                <a:gridCol w="1800251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4311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195.19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20.04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49.68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288.84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22.56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234.43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ysClr val="windowText" lastClr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472.61</a:t>
                      </a:r>
                      <a:endParaRPr lang="zh-CN" altLang="en-US" sz="1400" u="none" strike="noStrike" kern="1200">
                        <a:solidFill>
                          <a:sysClr val="windowText" lastClr="000000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26.01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388.75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895.77</a:t>
                      </a:r>
                      <a:endParaRPr lang="zh-CN" altLang="en-US" sz="1400" u="none" strike="noStrike" kern="120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33.7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462.8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1456.85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40.45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483.83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59B891E-4019-649D-93D4-A31D29B8C4FB}"/>
              </a:ext>
            </a:extLst>
          </p:cNvPr>
          <p:cNvSpPr txBox="1"/>
          <p:nvPr/>
        </p:nvSpPr>
        <p:spPr>
          <a:xfrm>
            <a:off x="7701744" y="4584477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EA6549-A5E0-AA19-F0DB-113EEB60DE66}"/>
              </a:ext>
            </a:extLst>
          </p:cNvPr>
          <p:cNvSpPr txBox="1"/>
          <p:nvPr/>
        </p:nvSpPr>
        <p:spPr>
          <a:xfrm>
            <a:off x="2319271" y="4584477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E9ABA6-8032-DEE6-5141-B76F8D36C32A}"/>
              </a:ext>
            </a:extLst>
          </p:cNvPr>
          <p:cNvSpPr txBox="1"/>
          <p:nvPr/>
        </p:nvSpPr>
        <p:spPr>
          <a:xfrm>
            <a:off x="2319271" y="27211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A6C941-B131-19C7-0C92-2FC196AB14CF}"/>
              </a:ext>
            </a:extLst>
          </p:cNvPr>
          <p:cNvSpPr txBox="1"/>
          <p:nvPr/>
        </p:nvSpPr>
        <p:spPr>
          <a:xfrm>
            <a:off x="7698268" y="27211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25E1D7-0852-8BF7-6A17-6A67574AF348}"/>
              </a:ext>
            </a:extLst>
          </p:cNvPr>
          <p:cNvSpPr txBox="1"/>
          <p:nvPr/>
        </p:nvSpPr>
        <p:spPr>
          <a:xfrm>
            <a:off x="528955" y="1144538"/>
            <a:ext cx="104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DeepSeek-R1 </a:t>
            </a:r>
            <a:r>
              <a:rPr lang="en-US" altLang="zh-CN" sz="24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671B </a:t>
            </a:r>
            <a:r>
              <a:rPr lang="zh-CN" altLang="en-US" sz="24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满血版</a:t>
            </a:r>
            <a:endParaRPr lang="en-US" altLang="zh-CN" sz="2400" dirty="0">
              <a:solidFill>
                <a:srgbClr val="254FEB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42AF999B-CE0E-5095-E82E-874752F40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772"/>
          <a:stretch/>
        </p:blipFill>
        <p:spPr>
          <a:xfrm>
            <a:off x="5469036" y="836900"/>
            <a:ext cx="989388" cy="6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25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828730-D09A-6236-A891-126B9CBF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6" t="5789" r="5822" b="87429"/>
          <a:stretch>
            <a:fillRect/>
          </a:stretch>
        </p:blipFill>
        <p:spPr>
          <a:xfrm>
            <a:off x="3788527" y="2402450"/>
            <a:ext cx="4945380" cy="327028"/>
          </a:xfrm>
          <a:prstGeom prst="rect">
            <a:avLst/>
          </a:prstGeom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762B9556-F125-899E-4249-97A04CE2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" y="3130550"/>
            <a:ext cx="5513353" cy="315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项目实际应用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7F1A43F-2C87-ECB2-2FCC-0FE18D0D90C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681823" y="-5879695"/>
            <a:ext cx="20831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DE7ECDBD-BBE1-7D00-CFEA-35518090DCE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-1"/>
            <a:ext cx="18369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F74B1E-BE0A-9428-0D8B-80BDC9D36CCD}"/>
              </a:ext>
            </a:extLst>
          </p:cNvPr>
          <p:cNvSpPr txBox="1"/>
          <p:nvPr/>
        </p:nvSpPr>
        <p:spPr>
          <a:xfrm>
            <a:off x="484621" y="1385159"/>
            <a:ext cx="791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团队与</a:t>
            </a:r>
            <a:r>
              <a:rPr lang="zh-CN" altLang="en-US" sz="20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清华大学</a:t>
            </a:r>
            <a:r>
              <a:rPr lang="zh-CN" altLang="en-US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合作，</a:t>
            </a:r>
            <a:r>
              <a:rPr lang="en-US" altLang="zh-CN" sz="2000" dirty="0" err="1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AICompass</a:t>
            </a:r>
            <a:r>
              <a:rPr lang="en-US" altLang="zh-CN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zh-CN" altLang="en-US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辅助多项重点研发项目开展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0B7E5A-CC20-7AC3-561F-9A0D3DD6BA6B}"/>
              </a:ext>
            </a:extLst>
          </p:cNvPr>
          <p:cNvSpPr txBox="1"/>
          <p:nvPr/>
        </p:nvSpPr>
        <p:spPr>
          <a:xfrm>
            <a:off x="528955" y="1963974"/>
            <a:ext cx="2929140" cy="10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00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AIPerf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-Inference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评测项目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indent="-1800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信通院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DeepSeek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一体机评测标准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indent="-1800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面向新一代国产高性能计算机评测技术研究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国家重点研发项目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706AB-D8F2-CC07-6A5A-88E9FDB8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6" t="16837" r="5822" b="7618"/>
          <a:stretch>
            <a:fillRect/>
          </a:stretch>
        </p:blipFill>
        <p:spPr>
          <a:xfrm>
            <a:off x="3788527" y="2644140"/>
            <a:ext cx="4945380" cy="36430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2DDC37-4E97-F93A-FB9F-46187520A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257" y="1668086"/>
            <a:ext cx="3608894" cy="4619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04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作品演示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PT展示视频">
            <a:hlinkClick r:id="" action="ppaction://media"/>
            <a:extLst>
              <a:ext uri="{FF2B5EF4-FFF2-40B4-BE49-F238E27FC236}">
                <a16:creationId xmlns:a16="http://schemas.microsoft.com/office/drawing/2014/main" id="{B14A2938-CF66-3E53-74D5-467F2BAC3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5948" y="1529002"/>
            <a:ext cx="7577239" cy="426219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4C65FB-F9DF-26B6-B3F4-9C8D1D60A4FE}"/>
              </a:ext>
            </a:extLst>
          </p:cNvPr>
          <p:cNvSpPr txBox="1"/>
          <p:nvPr/>
        </p:nvSpPr>
        <p:spPr>
          <a:xfrm>
            <a:off x="9554230" y="1560678"/>
            <a:ext cx="2234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即刻扫</a:t>
            </a:r>
            <a:r>
              <a:rPr lang="zh-CN" altLang="en-US" sz="36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码</a:t>
            </a:r>
            <a:r>
              <a:rPr lang="zh-CN" altLang="en-US" sz="36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体验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3C7F85-37F4-65D3-8FCB-D6B83F0D9A07}"/>
              </a:ext>
            </a:extLst>
          </p:cNvPr>
          <p:cNvGrpSpPr/>
          <p:nvPr/>
        </p:nvGrpSpPr>
        <p:grpSpPr>
          <a:xfrm>
            <a:off x="66626" y="1397614"/>
            <a:ext cx="9622580" cy="4945401"/>
            <a:chOff x="1298586" y="1007269"/>
            <a:chExt cx="9618642" cy="48768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DF1A465-0997-90EB-4E5B-85B38E89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8467" y="5326179"/>
              <a:ext cx="1117057" cy="210045"/>
            </a:xfrm>
            <a:prstGeom prst="rect">
              <a:avLst/>
            </a:prstGeom>
          </p:spPr>
        </p:pic>
        <p:pic>
          <p:nvPicPr>
            <p:cNvPr id="15" name="图片 14" descr="电脑合成图&#10;&#10;低可信度描述已自动生成">
              <a:extLst>
                <a:ext uri="{FF2B5EF4-FFF2-40B4-BE49-F238E27FC236}">
                  <a16:creationId xmlns:a16="http://schemas.microsoft.com/office/drawing/2014/main" id="{E3EB414E-2A9E-E485-581D-DB7975D7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39"/>
            <a:stretch/>
          </p:blipFill>
          <p:spPr>
            <a:xfrm>
              <a:off x="5778646" y="5326178"/>
              <a:ext cx="634708" cy="210045"/>
            </a:xfrm>
            <a:prstGeom prst="rect">
              <a:avLst/>
            </a:prstGeom>
          </p:spPr>
        </p:pic>
        <p:pic>
          <p:nvPicPr>
            <p:cNvPr id="12" name="图片 11" descr="屏幕上有个电视&#10;&#10;描述已自动生成">
              <a:extLst>
                <a:ext uri="{FF2B5EF4-FFF2-40B4-BE49-F238E27FC236}">
                  <a16:creationId xmlns:a16="http://schemas.microsoft.com/office/drawing/2014/main" id="{8BBA8D4A-09BA-5910-9710-E690976C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586" y="1007269"/>
              <a:ext cx="9618642" cy="48768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3760D1F-92FF-B975-BF50-42D9A5138F60}"/>
              </a:ext>
            </a:extLst>
          </p:cNvPr>
          <p:cNvGrpSpPr/>
          <p:nvPr/>
        </p:nvGrpSpPr>
        <p:grpSpPr>
          <a:xfrm>
            <a:off x="9708308" y="2705227"/>
            <a:ext cx="1925877" cy="3586679"/>
            <a:chOff x="-8699597" y="-843978"/>
            <a:chExt cx="2098491" cy="4067408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0BFB434A-7A23-B79D-53DE-6E043B48B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9314" b="2485"/>
            <a:stretch>
              <a:fillRect/>
            </a:stretch>
          </p:blipFill>
          <p:spPr>
            <a:xfrm>
              <a:off x="-8586649" y="-708045"/>
              <a:ext cx="1872593" cy="3848338"/>
            </a:xfrm>
            <a:prstGeom prst="roundRect">
              <a:avLst>
                <a:gd name="adj" fmla="val 8868"/>
              </a:avLst>
            </a:prstGeom>
            <a:ln>
              <a:noFill/>
              <a:prstDash val="solid"/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2792130-133B-42C0-44A6-389155C9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8451597" y="1140214"/>
              <a:ext cx="1602487" cy="160248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7E18F9F-C906-6155-F1F6-5D3F4CEB5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1" r="12351" b="7971"/>
            <a:stretch>
              <a:fillRect/>
            </a:stretch>
          </p:blipFill>
          <p:spPr>
            <a:xfrm>
              <a:off x="-8699597" y="-843978"/>
              <a:ext cx="2098491" cy="40674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FCE22A6-6823-0954-3574-964EB738CE6A}"/>
              </a:ext>
            </a:extLst>
          </p:cNvPr>
          <p:cNvSpPr txBox="1"/>
          <p:nvPr/>
        </p:nvSpPr>
        <p:spPr>
          <a:xfrm>
            <a:off x="3143250" y="1425342"/>
            <a:ext cx="6096000" cy="2148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欢迎体验！</a:t>
            </a:r>
            <a:endParaRPr lang="en-US" altLang="zh-CN" sz="540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54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感谢批评与指正</a:t>
            </a:r>
            <a:endParaRPr lang="en-US" altLang="zh-CN" sz="540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5" name="文本占位符 44">
            <a:extLst>
              <a:ext uri="{FF2B5EF4-FFF2-40B4-BE49-F238E27FC236}">
                <a16:creationId xmlns:a16="http://schemas.microsoft.com/office/drawing/2014/main" id="{8591B1B3-2A83-8F88-9F76-152DF8409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1348" y="387163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西安电子科技大学</a:t>
            </a:r>
          </a:p>
        </p:txBody>
      </p:sp>
      <p:sp>
        <p:nvSpPr>
          <p:cNvPr id="36" name="文本占位符 45">
            <a:extLst>
              <a:ext uri="{FF2B5EF4-FFF2-40B4-BE49-F238E27FC236}">
                <a16:creationId xmlns:a16="http://schemas.microsoft.com/office/drawing/2014/main" id="{F62FE052-5621-8C7F-E1A9-3049FF2E1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1348" y="4234221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测出来都队</a:t>
            </a:r>
          </a:p>
        </p:txBody>
      </p:sp>
      <p:sp>
        <p:nvSpPr>
          <p:cNvPr id="37" name="文本占位符 46">
            <a:extLst>
              <a:ext uri="{FF2B5EF4-FFF2-40B4-BE49-F238E27FC236}">
                <a16:creationId xmlns:a16="http://schemas.microsoft.com/office/drawing/2014/main" id="{C6318CC3-B617-0755-5FEE-1620442466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31348" y="459680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季玮晔、许博文</a:t>
            </a:r>
          </a:p>
        </p:txBody>
      </p:sp>
      <p:sp>
        <p:nvSpPr>
          <p:cNvPr id="38" name="文本占位符 47">
            <a:extLst>
              <a:ext uri="{FF2B5EF4-FFF2-40B4-BE49-F238E27FC236}">
                <a16:creationId xmlns:a16="http://schemas.microsoft.com/office/drawing/2014/main" id="{E1C715AE-A01F-115D-6DDB-103D657631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31348" y="496002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杨鹏飞</a:t>
            </a:r>
          </a:p>
        </p:txBody>
      </p:sp>
      <p:sp>
        <p:nvSpPr>
          <p:cNvPr id="39" name="文本占位符 48">
            <a:extLst>
              <a:ext uri="{FF2B5EF4-FFF2-40B4-BE49-F238E27FC236}">
                <a16:creationId xmlns:a16="http://schemas.microsoft.com/office/drawing/2014/main" id="{04B3C5FF-F38A-6C29-0870-5893B3F3D2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31348" y="5323881"/>
            <a:ext cx="3398520" cy="290195"/>
          </a:xfrm>
        </p:spPr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2025.7.18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0" name="文本占位符 49">
            <a:extLst>
              <a:ext uri="{FF2B5EF4-FFF2-40B4-BE49-F238E27FC236}">
                <a16:creationId xmlns:a16="http://schemas.microsoft.com/office/drawing/2014/main" id="{4592100C-29F5-8056-0764-1D9A275E4D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69516" y="387139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组织名称：</a:t>
            </a:r>
          </a:p>
        </p:txBody>
      </p:sp>
      <p:sp>
        <p:nvSpPr>
          <p:cNvPr id="41" name="文本占位符 50">
            <a:extLst>
              <a:ext uri="{FF2B5EF4-FFF2-40B4-BE49-F238E27FC236}">
                <a16:creationId xmlns:a16="http://schemas.microsoft.com/office/drawing/2014/main" id="{1BFB85C3-AF4F-66FE-0AF1-B54D5DAAEE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69516" y="423430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参赛团队：</a:t>
            </a:r>
          </a:p>
        </p:txBody>
      </p:sp>
      <p:sp>
        <p:nvSpPr>
          <p:cNvPr id="42" name="文本占位符 51">
            <a:extLst>
              <a:ext uri="{FF2B5EF4-FFF2-40B4-BE49-F238E27FC236}">
                <a16:creationId xmlns:a16="http://schemas.microsoft.com/office/drawing/2014/main" id="{D35FE85C-9227-D4D4-EFC8-83E25EEAB2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69516" y="4596653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团队成员：</a:t>
            </a:r>
          </a:p>
        </p:txBody>
      </p:sp>
      <p:sp>
        <p:nvSpPr>
          <p:cNvPr id="43" name="文本占位符 52">
            <a:extLst>
              <a:ext uri="{FF2B5EF4-FFF2-40B4-BE49-F238E27FC236}">
                <a16:creationId xmlns:a16="http://schemas.microsoft.com/office/drawing/2014/main" id="{C517C87D-7063-9333-C56D-A1B9F972A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69516" y="4960277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指导老师：</a:t>
            </a:r>
          </a:p>
        </p:txBody>
      </p:sp>
      <p:sp>
        <p:nvSpPr>
          <p:cNvPr id="44" name="文本占位符 53">
            <a:extLst>
              <a:ext uri="{FF2B5EF4-FFF2-40B4-BE49-F238E27FC236}">
                <a16:creationId xmlns:a16="http://schemas.microsoft.com/office/drawing/2014/main" id="{42B6953E-EB8F-681C-3801-E66887E6BB4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69516" y="5323901"/>
            <a:ext cx="1161805" cy="290371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D062B17-9511-A85E-3DD7-4C2608313544}"/>
              </a:ext>
            </a:extLst>
          </p:cNvPr>
          <p:cNvGrpSpPr/>
          <p:nvPr/>
        </p:nvGrpSpPr>
        <p:grpSpPr>
          <a:xfrm>
            <a:off x="4310289" y="1874630"/>
            <a:ext cx="3673475" cy="3955885"/>
            <a:chOff x="4310289" y="1874630"/>
            <a:chExt cx="3673475" cy="3955885"/>
          </a:xfrm>
        </p:grpSpPr>
        <p:sp>
          <p:nvSpPr>
            <p:cNvPr id="16" name="据IDC预测">
              <a:extLst>
                <a:ext uri="{FF2B5EF4-FFF2-40B4-BE49-F238E27FC236}">
                  <a16:creationId xmlns:a16="http://schemas.microsoft.com/office/drawing/2014/main" id="{D7E74EB9-FB7C-67A3-8759-53E2A628DE59}"/>
                </a:ext>
              </a:extLst>
            </p:cNvPr>
            <p:cNvSpPr txBox="1"/>
            <p:nvPr/>
          </p:nvSpPr>
          <p:spPr>
            <a:xfrm>
              <a:off x="4310289" y="5184184"/>
              <a:ext cx="3673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据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IDC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预测，到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2026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年，全球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AI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推理市场中专用芯片（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GPU/NPU/FPGA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）占比将达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45%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以上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，且硬件代际差异显著，导致跨平台兼容性差、调度效率低。</a:t>
              </a:r>
            </a:p>
          </p:txBody>
        </p:sp>
        <p:sp>
          <p:nvSpPr>
            <p:cNvPr id="14" name="算力基础设施">
              <a:extLst>
                <a:ext uri="{FF2B5EF4-FFF2-40B4-BE49-F238E27FC236}">
                  <a16:creationId xmlns:a16="http://schemas.microsoft.com/office/drawing/2014/main" id="{A54D05EC-FD8C-F32B-9112-A2232D88825B}"/>
                </a:ext>
              </a:extLst>
            </p:cNvPr>
            <p:cNvSpPr txBox="1"/>
            <p:nvPr/>
          </p:nvSpPr>
          <p:spPr>
            <a:xfrm>
              <a:off x="4310289" y="4466682"/>
              <a:ext cx="35714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算力基础设施向异构融合演进，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GPU</a:t>
              </a: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、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NPU</a:t>
              </a: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、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FPGA</a:t>
              </a: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等加速器并存</a:t>
              </a:r>
            </a:p>
          </p:txBody>
        </p:sp>
        <p:pic>
          <p:nvPicPr>
            <p:cNvPr id="1028" name="图片2" descr="天津市人工智能计算中心投用-新华网">
              <a:extLst>
                <a:ext uri="{FF2B5EF4-FFF2-40B4-BE49-F238E27FC236}">
                  <a16:creationId xmlns:a16="http://schemas.microsoft.com/office/drawing/2014/main" id="{BBDAC6E6-19A3-C9FE-AEC5-C7963144E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0291" y="1874630"/>
              <a:ext cx="3571418" cy="2364669"/>
            </a:xfrm>
            <a:prstGeom prst="rect">
              <a:avLst/>
            </a:prstGeom>
            <a:noFill/>
            <a:effectLst>
              <a:reflection stA="33000" endPos="2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本页的标题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赛题分析及设计背景</a:t>
            </a:r>
          </a:p>
        </p:txBody>
      </p:sp>
      <p:sp>
        <p:nvSpPr>
          <p:cNvPr id="17" name="当前AI发展总结">
            <a:extLst>
              <a:ext uri="{FF2B5EF4-FFF2-40B4-BE49-F238E27FC236}">
                <a16:creationId xmlns:a16="http://schemas.microsoft.com/office/drawing/2014/main" id="{2118EA42-25AF-6C7B-7F12-794A17E2EFE4}"/>
              </a:ext>
            </a:extLst>
          </p:cNvPr>
          <p:cNvSpPr txBox="1"/>
          <p:nvPr/>
        </p:nvSpPr>
        <p:spPr>
          <a:xfrm>
            <a:off x="738066" y="1307941"/>
            <a:ext cx="1100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当前</a:t>
            </a:r>
            <a:r>
              <a:rPr lang="en-US" altLang="zh-CN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AI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发展呈现出“</a:t>
            </a:r>
            <a:r>
              <a:rPr lang="zh-CN" altLang="en-US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模型架构多元化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”与“</a:t>
            </a:r>
            <a:r>
              <a:rPr lang="zh-CN" altLang="en-US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硬件生态异构化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”的双重挑战，智算中心建设</a:t>
            </a:r>
            <a:r>
              <a:rPr lang="zh-CN" altLang="en-US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需要新的指导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F97380D-5D66-F7BE-310B-92ACC66377DC}"/>
              </a:ext>
            </a:extLst>
          </p:cNvPr>
          <p:cNvGrpSpPr/>
          <p:nvPr/>
        </p:nvGrpSpPr>
        <p:grpSpPr>
          <a:xfrm>
            <a:off x="8158438" y="1874631"/>
            <a:ext cx="3706305" cy="4319526"/>
            <a:chOff x="8158438" y="1874631"/>
            <a:chExt cx="3706305" cy="4319526"/>
          </a:xfrm>
        </p:grpSpPr>
        <p:sp>
          <p:nvSpPr>
            <p:cNvPr id="18" name="文字3">
              <a:extLst>
                <a:ext uri="{FF2B5EF4-FFF2-40B4-BE49-F238E27FC236}">
                  <a16:creationId xmlns:a16="http://schemas.microsoft.com/office/drawing/2014/main" id="{3EB5D13D-7760-83AE-DBAB-884FB3D36C31}"/>
                </a:ext>
              </a:extLst>
            </p:cNvPr>
            <p:cNvSpPr txBox="1"/>
            <p:nvPr/>
          </p:nvSpPr>
          <p:spPr>
            <a:xfrm>
              <a:off x="8158438" y="5178494"/>
              <a:ext cx="36734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实际调研显示，由于无法精准匹配模型与硬件特性，现有智算中心平均资源利用率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不足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50%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，且因调度不科学，模型部署时间延长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约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30%-50%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。</a:t>
              </a:r>
              <a:endParaRPr lang="en-US" altLang="zh-CN" sz="1200" dirty="0">
                <a:solidFill>
                  <a:schemeClr val="accent3">
                    <a:lumMod val="75000"/>
                  </a:schemeClr>
                </a:solidFill>
                <a:ea typeface="思源黑体 Medium" panose="020B0600000000000000" pitchFamily="34" charset="-122"/>
              </a:endParaRPr>
            </a:p>
            <a:p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（参考：中国信通院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《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智算中心发展白皮书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2023》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）。</a:t>
              </a:r>
            </a:p>
          </p:txBody>
        </p:sp>
        <p:pic>
          <p:nvPicPr>
            <p:cNvPr id="1030" name="图片3" descr="智算中心规划及建设指南（详细）-电子工程专辑">
              <a:extLst>
                <a:ext uri="{FF2B5EF4-FFF2-40B4-BE49-F238E27FC236}">
                  <a16:creationId xmlns:a16="http://schemas.microsoft.com/office/drawing/2014/main" id="{20F6AC88-16FF-766B-15BC-34721A8CB5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7" r="18873" b="11860"/>
            <a:stretch>
              <a:fillRect/>
            </a:stretch>
          </p:blipFill>
          <p:spPr bwMode="auto">
            <a:xfrm>
              <a:off x="8236919" y="1874631"/>
              <a:ext cx="3594994" cy="2364669"/>
            </a:xfrm>
            <a:prstGeom prst="rect">
              <a:avLst/>
            </a:prstGeom>
            <a:noFill/>
            <a:effectLst>
              <a:reflection stA="28000" endPos="2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智算中心">
              <a:extLst>
                <a:ext uri="{FF2B5EF4-FFF2-40B4-BE49-F238E27FC236}">
                  <a16:creationId xmlns:a16="http://schemas.microsoft.com/office/drawing/2014/main" id="{2528FA51-A8A6-F101-1A77-CD4852218558}"/>
                </a:ext>
              </a:extLst>
            </p:cNvPr>
            <p:cNvSpPr txBox="1"/>
            <p:nvPr/>
          </p:nvSpPr>
          <p:spPr>
            <a:xfrm>
              <a:off x="8204087" y="4466682"/>
              <a:ext cx="3660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智算中心存在“供需错配”问题，导致严重资源浪费和算力损失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8CC08D-A493-3AF7-633F-D03A2F62C5DA}"/>
              </a:ext>
            </a:extLst>
          </p:cNvPr>
          <p:cNvGrpSpPr/>
          <p:nvPr/>
        </p:nvGrpSpPr>
        <p:grpSpPr>
          <a:xfrm>
            <a:off x="383663" y="1874631"/>
            <a:ext cx="3571418" cy="4319526"/>
            <a:chOff x="383663" y="1874631"/>
            <a:chExt cx="3571418" cy="4319526"/>
          </a:xfrm>
        </p:grpSpPr>
        <p:pic>
          <p:nvPicPr>
            <p:cNvPr id="2" name="图片 1" descr="图表, 散点图, 气泡图&#10;&#10;描述已自动生成">
              <a:extLst>
                <a:ext uri="{FF2B5EF4-FFF2-40B4-BE49-F238E27FC236}">
                  <a16:creationId xmlns:a16="http://schemas.microsoft.com/office/drawing/2014/main" id="{79EDCDEB-BAC5-B594-C9E0-DD842EF39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63" y="1874631"/>
              <a:ext cx="3571418" cy="2380945"/>
            </a:xfrm>
            <a:prstGeom prst="rect">
              <a:avLst/>
            </a:prstGeom>
            <a:effectLst>
              <a:reflection blurRad="25400" stA="33000" endPos="25000" dist="50800" dir="5400000" sy="-100000" algn="bl" rotWithShape="0"/>
            </a:effectLst>
          </p:spPr>
        </p:pic>
        <p:sp>
          <p:nvSpPr>
            <p:cNvPr id="15" name="2023~2025">
              <a:extLst>
                <a:ext uri="{FF2B5EF4-FFF2-40B4-BE49-F238E27FC236}">
                  <a16:creationId xmlns:a16="http://schemas.microsoft.com/office/drawing/2014/main" id="{FD131233-C690-5C8D-3CE2-559BD76127DF}"/>
                </a:ext>
              </a:extLst>
            </p:cNvPr>
            <p:cNvSpPr txBox="1"/>
            <p:nvPr/>
          </p:nvSpPr>
          <p:spPr>
            <a:xfrm>
              <a:off x="383663" y="5178494"/>
              <a:ext cx="35714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2023~2025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的开源大模型 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TOP10 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中，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超过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60%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采用非标准稠密架构推动算力需求呈现“计算密集型”、“内存带宽敏感型”、“通信瓶颈型”等</a:t>
              </a:r>
              <a:endParaRPr lang="en-US" altLang="zh-CN" sz="1200" dirty="0">
                <a:solidFill>
                  <a:schemeClr val="accent3">
                    <a:lumMod val="75000"/>
                  </a:schemeClr>
                </a:solidFill>
                <a:ea typeface="思源黑体 Medium" panose="020B0600000000000000" pitchFamily="34" charset="-122"/>
              </a:endParaRPr>
            </a:p>
            <a:p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多种特征并存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的局面。 （来源：</a:t>
              </a:r>
              <a:r>
                <a:rPr lang="en-US" altLang="zh-CN" sz="1200" dirty="0" err="1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HuggingFace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 &amp; </a:t>
              </a:r>
              <a:r>
                <a:rPr lang="en-US" altLang="zh-CN" sz="1200" dirty="0" err="1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arXiv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趋势分析）</a:t>
              </a:r>
            </a:p>
          </p:txBody>
        </p:sp>
        <p:sp>
          <p:nvSpPr>
            <p:cNvPr id="10" name="大模型结构">
              <a:extLst>
                <a:ext uri="{FF2B5EF4-FFF2-40B4-BE49-F238E27FC236}">
                  <a16:creationId xmlns:a16="http://schemas.microsoft.com/office/drawing/2014/main" id="{D992EDF0-D2DC-6E1B-9B54-DD9553D4D4EE}"/>
                </a:ext>
              </a:extLst>
            </p:cNvPr>
            <p:cNvSpPr txBox="1"/>
            <p:nvPr/>
          </p:nvSpPr>
          <p:spPr>
            <a:xfrm>
              <a:off x="383663" y="4465285"/>
              <a:ext cx="35714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大模型结构逐渐多样化，参数量呈指数级增长，正在变得“更大更复杂”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32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设计目标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F793615-1E7C-C30D-443F-6E1CB11FFB85}"/>
              </a:ext>
            </a:extLst>
          </p:cNvPr>
          <p:cNvSpPr/>
          <p:nvPr/>
        </p:nvSpPr>
        <p:spPr>
          <a:xfrm>
            <a:off x="1207454" y="2452910"/>
            <a:ext cx="9537700" cy="2970240"/>
          </a:xfrm>
          <a:prstGeom prst="roundRect">
            <a:avLst>
              <a:gd name="adj" fmla="val 5179"/>
            </a:avLst>
          </a:prstGeom>
          <a:gradFill flip="none" rotWithShape="1">
            <a:gsLst>
              <a:gs pos="0">
                <a:srgbClr val="00256E">
                  <a:alpha val="5000"/>
                </a:srgbClr>
              </a:gs>
              <a:gs pos="95000">
                <a:srgbClr val="0A34BA">
                  <a:alpha val="5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3779802-006A-A7E9-270E-4482947D64A7}"/>
              </a:ext>
            </a:extLst>
          </p:cNvPr>
          <p:cNvSpPr/>
          <p:nvPr/>
        </p:nvSpPr>
        <p:spPr>
          <a:xfrm>
            <a:off x="832804" y="2552136"/>
            <a:ext cx="10287000" cy="3203588"/>
          </a:xfrm>
          <a:prstGeom prst="roundRect">
            <a:avLst>
              <a:gd name="adj" fmla="val 4802"/>
            </a:avLst>
          </a:prstGeom>
          <a:gradFill flip="none" rotWithShape="1">
            <a:gsLst>
              <a:gs pos="0">
                <a:srgbClr val="00256E">
                  <a:alpha val="10000"/>
                </a:srgbClr>
              </a:gs>
              <a:gs pos="95000">
                <a:srgbClr val="0A34BA">
                  <a:alpha val="1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F43438B-AB68-6A0B-2D13-A037E0D5EA13}"/>
              </a:ext>
            </a:extLst>
          </p:cNvPr>
          <p:cNvSpPr/>
          <p:nvPr/>
        </p:nvSpPr>
        <p:spPr>
          <a:xfrm>
            <a:off x="528955" y="2668299"/>
            <a:ext cx="10801350" cy="3667096"/>
          </a:xfrm>
          <a:prstGeom prst="roundRect">
            <a:avLst>
              <a:gd name="adj" fmla="val 4195"/>
            </a:avLst>
          </a:prstGeom>
          <a:gradFill flip="none" rotWithShape="1">
            <a:gsLst>
              <a:gs pos="0">
                <a:srgbClr val="00256E"/>
              </a:gs>
              <a:gs pos="95000">
                <a:srgbClr val="0A34BA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38100" stA="9000" endPos="7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CA73E6-DC2F-2BA8-414D-3B209B34A1B4}"/>
              </a:ext>
            </a:extLst>
          </p:cNvPr>
          <p:cNvSpPr txBox="1"/>
          <p:nvPr/>
        </p:nvSpPr>
        <p:spPr>
          <a:xfrm>
            <a:off x="713240" y="1349951"/>
            <a:ext cx="4844443" cy="10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设计一套精确的</a:t>
            </a:r>
            <a:r>
              <a:rPr lang="zh-CN" altLang="en-US" sz="32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评估工具</a:t>
            </a:r>
            <a:endParaRPr lang="en-US" altLang="zh-CN" sz="3200" spc="100" dirty="0">
              <a:solidFill>
                <a:srgbClr val="254FEB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给定模型推荐异构硬件配置方案</a:t>
            </a:r>
            <a:endParaRPr lang="en-US" altLang="zh-CN" spc="100" dirty="0">
              <a:solidFill>
                <a:schemeClr val="tx1">
                  <a:lumMod val="50000"/>
                  <a:lumOff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EB15E74-965F-D975-5C0D-EAADF34DFE1E}"/>
              </a:ext>
            </a:extLst>
          </p:cNvPr>
          <p:cNvGrpSpPr/>
          <p:nvPr/>
        </p:nvGrpSpPr>
        <p:grpSpPr>
          <a:xfrm>
            <a:off x="892393" y="2994564"/>
            <a:ext cx="1659429" cy="1191936"/>
            <a:chOff x="3308422" y="3018917"/>
            <a:chExt cx="1659429" cy="119193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5086A9F-7136-2098-C72C-F4CE766E0E6A}"/>
                </a:ext>
              </a:extLst>
            </p:cNvPr>
            <p:cNvSpPr txBox="1"/>
            <p:nvPr/>
          </p:nvSpPr>
          <p:spPr>
            <a:xfrm>
              <a:off x="3308422" y="3636397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模型选择多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A41CD6E-4B49-5A1B-7C57-0088CB792097}"/>
                </a:ext>
              </a:extLst>
            </p:cNvPr>
            <p:cNvSpPr txBox="1"/>
            <p:nvPr/>
          </p:nvSpPr>
          <p:spPr>
            <a:xfrm>
              <a:off x="3308422" y="3903076"/>
              <a:ext cx="16594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bg1">
                      <a:lumMod val="9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支持</a:t>
              </a:r>
              <a:r>
                <a:rPr lang="en-US" altLang="zh-CN" sz="1400" b="1" kern="0" dirty="0">
                  <a:solidFill>
                    <a:schemeClr val="bg1">
                      <a:lumMod val="9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38</a:t>
              </a:r>
              <a:r>
                <a:rPr lang="zh-CN" altLang="en-US" sz="1400" b="1" kern="0" dirty="0">
                  <a:solidFill>
                    <a:schemeClr val="bg1">
                      <a:lumMod val="9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款主流模型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A41AC99-C1EC-F041-E040-3536FA2C12D5}"/>
                </a:ext>
              </a:extLst>
            </p:cNvPr>
            <p:cNvSpPr/>
            <p:nvPr/>
          </p:nvSpPr>
          <p:spPr>
            <a:xfrm>
              <a:off x="3404335" y="3018917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8CF4A51F-1B66-EE98-4E07-1CF961C3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1157" y="3134149"/>
              <a:ext cx="304380" cy="30438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A81AEF-F983-7A14-C1BA-EE55DE151B97}"/>
              </a:ext>
            </a:extLst>
          </p:cNvPr>
          <p:cNvGrpSpPr/>
          <p:nvPr/>
        </p:nvGrpSpPr>
        <p:grpSpPr>
          <a:xfrm>
            <a:off x="3126674" y="2994564"/>
            <a:ext cx="1620957" cy="1191936"/>
            <a:chOff x="1050727" y="3018917"/>
            <a:chExt cx="1620957" cy="119193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D07BB7-6F50-15DF-2851-7CDE66E249F8}"/>
                </a:ext>
              </a:extLst>
            </p:cNvPr>
            <p:cNvSpPr txBox="1"/>
            <p:nvPr/>
          </p:nvSpPr>
          <p:spPr>
            <a:xfrm>
              <a:off x="1050727" y="3636397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显存计算</a:t>
              </a:r>
              <a:r>
                <a:rPr lang="zh-CN" altLang="en-US" sz="1600" b="0" kern="0" dirty="0">
                  <a:solidFill>
                    <a:srgbClr val="FFCD69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细</a:t>
              </a: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CF1F97F-3358-6065-0ECC-E7CAF0E78FCF}"/>
                </a:ext>
              </a:extLst>
            </p:cNvPr>
            <p:cNvSpPr txBox="1"/>
            <p:nvPr/>
          </p:nvSpPr>
          <p:spPr>
            <a:xfrm>
              <a:off x="1050727" y="3903076"/>
              <a:ext cx="1620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经过实测对比修正</a:t>
              </a: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3CA2BC6-5D5E-BD73-0175-F576F8E7198F}"/>
                </a:ext>
              </a:extLst>
            </p:cNvPr>
            <p:cNvSpPr/>
            <p:nvPr/>
          </p:nvSpPr>
          <p:spPr>
            <a:xfrm>
              <a:off x="1138918" y="3018917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29176E92-F276-8BF0-BCF9-380C4B1F5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52842" y="3132841"/>
              <a:ext cx="304380" cy="30438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0E59E44-9800-4C44-C0C8-FD7CA25A7B58}"/>
              </a:ext>
            </a:extLst>
          </p:cNvPr>
          <p:cNvGrpSpPr/>
          <p:nvPr/>
        </p:nvGrpSpPr>
        <p:grpSpPr>
          <a:xfrm>
            <a:off x="868980" y="4543502"/>
            <a:ext cx="1620957" cy="1172021"/>
            <a:chOff x="1050727" y="4506562"/>
            <a:chExt cx="1620957" cy="117202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D71DC7-E5F4-C12E-13AA-1460FBA93EA8}"/>
                </a:ext>
              </a:extLst>
            </p:cNvPr>
            <p:cNvSpPr txBox="1"/>
            <p:nvPr/>
          </p:nvSpPr>
          <p:spPr>
            <a:xfrm>
              <a:off x="1050727" y="5098376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rgbClr val="FFCD69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部署效果真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C533905-AD41-AEDD-E9EF-09A5062759ED}"/>
                </a:ext>
              </a:extLst>
            </p:cNvPr>
            <p:cNvSpPr txBox="1"/>
            <p:nvPr/>
          </p:nvSpPr>
          <p:spPr>
            <a:xfrm>
              <a:off x="1050727" y="5370806"/>
              <a:ext cx="1620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模拟推理输出速度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2DCA15F-AF7F-F93C-C74A-FBBEFAE57B97}"/>
                </a:ext>
              </a:extLst>
            </p:cNvPr>
            <p:cNvSpPr/>
            <p:nvPr/>
          </p:nvSpPr>
          <p:spPr>
            <a:xfrm>
              <a:off x="1138918" y="4506562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2DD9328F-A7CF-4465-D58D-AD4AA33C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52842" y="4620486"/>
              <a:ext cx="304380" cy="304380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6DE059-3AA7-47FF-4FCF-4546AE4A089D}"/>
              </a:ext>
            </a:extLst>
          </p:cNvPr>
          <p:cNvGrpSpPr/>
          <p:nvPr/>
        </p:nvGrpSpPr>
        <p:grpSpPr>
          <a:xfrm>
            <a:off x="3126675" y="4543502"/>
            <a:ext cx="1659429" cy="1160519"/>
            <a:chOff x="3308422" y="4506562"/>
            <a:chExt cx="1659429" cy="116051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AAF0343-89D0-21A9-0932-671050667A84}"/>
                </a:ext>
              </a:extLst>
            </p:cNvPr>
            <p:cNvSpPr txBox="1"/>
            <p:nvPr/>
          </p:nvSpPr>
          <p:spPr>
            <a:xfrm>
              <a:off x="3308422" y="5098376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推荐硬件准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82A8541-7BA9-0894-2BD5-157F2D8B3094}"/>
                </a:ext>
              </a:extLst>
            </p:cNvPr>
            <p:cNvSpPr txBox="1"/>
            <p:nvPr/>
          </p:nvSpPr>
          <p:spPr>
            <a:xfrm>
              <a:off x="3308422" y="5359304"/>
              <a:ext cx="16594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支持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24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种异构硬件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3AC7BBA-E45D-F696-7ABD-CED282F584AC}"/>
                </a:ext>
              </a:extLst>
            </p:cNvPr>
            <p:cNvSpPr/>
            <p:nvPr/>
          </p:nvSpPr>
          <p:spPr>
            <a:xfrm>
              <a:off x="3404335" y="4506562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57AC6DE6-A37C-79BE-0027-EAE3F43C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18259" y="4620486"/>
              <a:ext cx="304380" cy="304380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1FD5175-930E-A5AB-BE2C-DB8F72BC5CC9}"/>
              </a:ext>
            </a:extLst>
          </p:cNvPr>
          <p:cNvGrpSpPr/>
          <p:nvPr/>
        </p:nvGrpSpPr>
        <p:grpSpPr>
          <a:xfrm>
            <a:off x="4528349" y="2142852"/>
            <a:ext cx="7228193" cy="4067408"/>
            <a:chOff x="-10364406" y="1594211"/>
            <a:chExt cx="9618642" cy="4876800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53F7BBB-21C4-F9AC-6663-A70483DC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4180"/>
            <a:stretch>
              <a:fillRect/>
            </a:stretch>
          </p:blipFill>
          <p:spPr>
            <a:xfrm>
              <a:off x="-9250184" y="1677348"/>
              <a:ext cx="7390197" cy="4152635"/>
            </a:xfrm>
            <a:prstGeom prst="roundRect">
              <a:avLst>
                <a:gd name="adj" fmla="val 0"/>
              </a:avLst>
            </a:prstGeom>
            <a:ln>
              <a:noFill/>
              <a:prstDash val="solid"/>
            </a:ln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069F5FD-EE53-F871-2D96-797660EA5FC6}"/>
                </a:ext>
              </a:extLst>
            </p:cNvPr>
            <p:cNvGrpSpPr/>
            <p:nvPr/>
          </p:nvGrpSpPr>
          <p:grpSpPr>
            <a:xfrm>
              <a:off x="-10364406" y="1594211"/>
              <a:ext cx="9618642" cy="4876800"/>
              <a:chOff x="1298586" y="1007269"/>
              <a:chExt cx="9618642" cy="4876800"/>
            </a:xfrm>
          </p:grpSpPr>
          <p:pic>
            <p:nvPicPr>
              <p:cNvPr id="8" name="图片 7" descr="屏幕上有个电视&#10;&#10;描述已自动生成">
                <a:extLst>
                  <a:ext uri="{FF2B5EF4-FFF2-40B4-BE49-F238E27FC236}">
                    <a16:creationId xmlns:a16="http://schemas.microsoft.com/office/drawing/2014/main" id="{7B1292AB-B9D1-E7FA-F673-68C39F96D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8586" y="1007269"/>
                <a:ext cx="9618642" cy="48768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F8A5084-15C5-5A1F-EBBB-760087FB4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18467" y="5326179"/>
                <a:ext cx="1117057" cy="210045"/>
              </a:xfrm>
              <a:prstGeom prst="rect">
                <a:avLst/>
              </a:prstGeom>
            </p:spPr>
          </p:pic>
          <p:pic>
            <p:nvPicPr>
              <p:cNvPr id="12" name="图片 11" descr="电脑合成图&#10;&#10;低可信度描述已自动生成">
                <a:extLst>
                  <a:ext uri="{FF2B5EF4-FFF2-40B4-BE49-F238E27FC236}">
                    <a16:creationId xmlns:a16="http://schemas.microsoft.com/office/drawing/2014/main" id="{3B5EA9E9-6E7D-7755-0664-730147183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39"/>
              <a:stretch/>
            </p:blipFill>
            <p:spPr>
              <a:xfrm>
                <a:off x="5778646" y="5326178"/>
                <a:ext cx="634708" cy="210045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1EA6135-D79F-44BF-D223-EEACDD066E08}"/>
              </a:ext>
            </a:extLst>
          </p:cNvPr>
          <p:cNvGrpSpPr/>
          <p:nvPr/>
        </p:nvGrpSpPr>
        <p:grpSpPr>
          <a:xfrm>
            <a:off x="9658051" y="1812206"/>
            <a:ext cx="2098491" cy="4067408"/>
            <a:chOff x="-8699597" y="-843978"/>
            <a:chExt cx="2098491" cy="4067408"/>
          </a:xfrm>
        </p:grpSpPr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56A2E1B3-B218-290D-9A44-153BF9B2F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t="9314" b="2485"/>
            <a:stretch>
              <a:fillRect/>
            </a:stretch>
          </p:blipFill>
          <p:spPr>
            <a:xfrm>
              <a:off x="-8586649" y="-708045"/>
              <a:ext cx="1872593" cy="3848338"/>
            </a:xfrm>
            <a:prstGeom prst="roundRect">
              <a:avLst>
                <a:gd name="adj" fmla="val 8868"/>
              </a:avLst>
            </a:prstGeom>
            <a:ln>
              <a:noFill/>
              <a:prstDash val="solid"/>
            </a:ln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9F89AD8-72D7-228D-1F40-FE42D93D6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8451597" y="1140214"/>
              <a:ext cx="1602487" cy="1602487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17BE2DB-E3FC-DF6E-ED22-74019A183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1" r="12351" b="7971"/>
            <a:stretch>
              <a:fillRect/>
            </a:stretch>
          </p:blipFill>
          <p:spPr>
            <a:xfrm>
              <a:off x="-8699597" y="-843978"/>
              <a:ext cx="2098491" cy="40674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accel="5000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8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3" presetClass="entr" presetSubtype="16" accel="5000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12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16" accel="5000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16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decel="100000" fill="hold" nodeType="withEffect">
                                  <p:stCondLst>
                                    <p:cond delay="8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decel="100000" fill="hold" nodeType="withEffect">
                                  <p:stCondLst>
                                    <p:cond delay="10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decel="100000" fill="hold" nodeType="withEffect">
                                  <p:stCondLst>
                                    <p:cond delay="11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CB6E29D-2204-A80C-0FE5-4C1468F0FB17}"/>
              </a:ext>
            </a:extLst>
          </p:cNvPr>
          <p:cNvGrpSpPr/>
          <p:nvPr/>
        </p:nvGrpSpPr>
        <p:grpSpPr>
          <a:xfrm>
            <a:off x="1967508" y="1223908"/>
            <a:ext cx="8292813" cy="4349578"/>
            <a:chOff x="-8543073" y="2817969"/>
            <a:chExt cx="9618642" cy="48768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8EBF797-2D81-C3E6-56CC-7D2C1916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8000"/>
                      </a14:imgEffect>
                      <a14:imgEffect>
                        <a14:brightnessContrast bright="-18000"/>
                      </a14:imgEffect>
                    </a14:imgLayer>
                  </a14:imgProps>
                </a:ext>
              </a:extLst>
            </a:blip>
            <a:srcRect b="8028"/>
            <a:stretch>
              <a:fillRect/>
            </a:stretch>
          </p:blipFill>
          <p:spPr>
            <a:xfrm>
              <a:off x="-7493468" y="2891290"/>
              <a:ext cx="7429773" cy="4413512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A42B647-DC1A-F0A2-A289-9E0A9DBA20A7}"/>
                </a:ext>
              </a:extLst>
            </p:cNvPr>
            <p:cNvGrpSpPr/>
            <p:nvPr/>
          </p:nvGrpSpPr>
          <p:grpSpPr>
            <a:xfrm>
              <a:off x="-8543073" y="2817969"/>
              <a:ext cx="9618642" cy="4876800"/>
              <a:chOff x="1298586" y="1007269"/>
              <a:chExt cx="9618642" cy="4876800"/>
            </a:xfrm>
          </p:grpSpPr>
          <p:pic>
            <p:nvPicPr>
              <p:cNvPr id="10" name="图片 9" descr="屏幕上有个电视&#10;&#10;描述已自动生成">
                <a:extLst>
                  <a:ext uri="{FF2B5EF4-FFF2-40B4-BE49-F238E27FC236}">
                    <a16:creationId xmlns:a16="http://schemas.microsoft.com/office/drawing/2014/main" id="{0A1419D8-6512-B274-9051-44520B539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8586" y="1007269"/>
                <a:ext cx="9618642" cy="48768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6C600E9-A2B3-6789-581F-6465D708C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8467" y="5326179"/>
                <a:ext cx="1117057" cy="210045"/>
              </a:xfrm>
              <a:prstGeom prst="rect">
                <a:avLst/>
              </a:prstGeom>
            </p:spPr>
          </p:pic>
          <p:pic>
            <p:nvPicPr>
              <p:cNvPr id="12" name="图片 11" descr="电脑合成图&#10;&#10;低可信度描述已自动生成">
                <a:extLst>
                  <a:ext uri="{FF2B5EF4-FFF2-40B4-BE49-F238E27FC236}">
                    <a16:creationId xmlns:a16="http://schemas.microsoft.com/office/drawing/2014/main" id="{9735208B-9FA8-2043-74D1-368917E26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39"/>
              <a:stretch/>
            </p:blipFill>
            <p:spPr>
              <a:xfrm>
                <a:off x="5778646" y="5326178"/>
                <a:ext cx="634708" cy="210045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9C336D5-C5E5-6B58-6BBE-7EFA18C41DC6}"/>
              </a:ext>
            </a:extLst>
          </p:cNvPr>
          <p:cNvGrpSpPr/>
          <p:nvPr/>
        </p:nvGrpSpPr>
        <p:grpSpPr>
          <a:xfrm>
            <a:off x="210165" y="2895600"/>
            <a:ext cx="5795134" cy="3090138"/>
            <a:chOff x="11068211" y="4908871"/>
            <a:chExt cx="9618642" cy="487680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50361DB-D089-6D3B-C590-2E37F1EF4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48000"/>
                      </a14:imgEffect>
                      <a14:imgEffect>
                        <a14:brightnessContrast bright="-1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92000" y="5004055"/>
              <a:ext cx="7391239" cy="4686432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59EEA98-CE42-26D8-5D57-60D51ACB2C26}"/>
                </a:ext>
              </a:extLst>
            </p:cNvPr>
            <p:cNvGrpSpPr/>
            <p:nvPr/>
          </p:nvGrpSpPr>
          <p:grpSpPr>
            <a:xfrm>
              <a:off x="11068211" y="4908871"/>
              <a:ext cx="9618642" cy="4876800"/>
              <a:chOff x="1298586" y="1007269"/>
              <a:chExt cx="9618642" cy="4876800"/>
            </a:xfrm>
          </p:grpSpPr>
          <p:pic>
            <p:nvPicPr>
              <p:cNvPr id="33" name="图片 32" descr="屏幕上有个电视&#10;&#10;描述已自动生成">
                <a:extLst>
                  <a:ext uri="{FF2B5EF4-FFF2-40B4-BE49-F238E27FC236}">
                    <a16:creationId xmlns:a16="http://schemas.microsoft.com/office/drawing/2014/main" id="{1B8FD447-7512-8F7B-D1C2-9FCE1A78A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8586" y="1007269"/>
                <a:ext cx="9618642" cy="4876800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4A23D932-7573-33F0-2001-A1F2D5506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8467" y="5326179"/>
                <a:ext cx="1117057" cy="210045"/>
              </a:xfrm>
              <a:prstGeom prst="rect">
                <a:avLst/>
              </a:prstGeom>
            </p:spPr>
          </p:pic>
          <p:pic>
            <p:nvPicPr>
              <p:cNvPr id="35" name="图片 34" descr="电脑合成图&#10;&#10;低可信度描述已自动生成">
                <a:extLst>
                  <a:ext uri="{FF2B5EF4-FFF2-40B4-BE49-F238E27FC236}">
                    <a16:creationId xmlns:a16="http://schemas.microsoft.com/office/drawing/2014/main" id="{00D19E22-6C98-CCE7-BBFF-003619B0F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39"/>
              <a:stretch/>
            </p:blipFill>
            <p:spPr>
              <a:xfrm>
                <a:off x="5778646" y="5326178"/>
                <a:ext cx="634708" cy="210045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F872617-5338-82B5-CF95-DA1871653BB1}"/>
              </a:ext>
            </a:extLst>
          </p:cNvPr>
          <p:cNvGrpSpPr/>
          <p:nvPr/>
        </p:nvGrpSpPr>
        <p:grpSpPr>
          <a:xfrm>
            <a:off x="6186029" y="2895600"/>
            <a:ext cx="5795806" cy="3090138"/>
            <a:chOff x="-6088183" y="5431200"/>
            <a:chExt cx="9618642" cy="48768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0612931-6921-865F-17C8-5D75AD3B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62000"/>
                      </a14:imgEffect>
                      <a14:imgEffect>
                        <a14:brightnessContrast bright="-18000"/>
                      </a14:imgEffect>
                    </a14:imgLayer>
                  </a14:imgProps>
                </a:ext>
              </a:extLst>
            </a:blip>
            <a:srcRect b="6893"/>
            <a:stretch>
              <a:fillRect/>
            </a:stretch>
          </p:blipFill>
          <p:spPr>
            <a:xfrm>
              <a:off x="-5040500" y="5521781"/>
              <a:ext cx="7441996" cy="4608259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27A1A40-D5DA-8038-95F5-0B7494BDEFDB}"/>
                </a:ext>
              </a:extLst>
            </p:cNvPr>
            <p:cNvGrpSpPr/>
            <p:nvPr/>
          </p:nvGrpSpPr>
          <p:grpSpPr>
            <a:xfrm>
              <a:off x="-6088183" y="5431200"/>
              <a:ext cx="9618642" cy="4876800"/>
              <a:chOff x="1298586" y="1007269"/>
              <a:chExt cx="9618642" cy="4876800"/>
            </a:xfrm>
          </p:grpSpPr>
          <p:pic>
            <p:nvPicPr>
              <p:cNvPr id="19" name="图片 18" descr="屏幕上有个电视&#10;&#10;描述已自动生成">
                <a:extLst>
                  <a:ext uri="{FF2B5EF4-FFF2-40B4-BE49-F238E27FC236}">
                    <a16:creationId xmlns:a16="http://schemas.microsoft.com/office/drawing/2014/main" id="{672E4498-6BC7-BBAD-925B-E3E19A5D0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8586" y="1007269"/>
                <a:ext cx="9618642" cy="48768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4EFA7DA8-3915-DBAE-8B74-A1E2B2B8B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8467" y="5326179"/>
                <a:ext cx="1117057" cy="210045"/>
              </a:xfrm>
              <a:prstGeom prst="rect">
                <a:avLst/>
              </a:prstGeom>
            </p:spPr>
          </p:pic>
          <p:pic>
            <p:nvPicPr>
              <p:cNvPr id="23" name="图片 22" descr="电脑合成图&#10;&#10;低可信度描述已自动生成">
                <a:extLst>
                  <a:ext uri="{FF2B5EF4-FFF2-40B4-BE49-F238E27FC236}">
                    <a16:creationId xmlns:a16="http://schemas.microsoft.com/office/drawing/2014/main" id="{695B488F-15EF-40A6-DC61-1F8AA7BAA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39"/>
              <a:stretch/>
            </p:blipFill>
            <p:spPr>
              <a:xfrm>
                <a:off x="5778646" y="5326178"/>
                <a:ext cx="634708" cy="210045"/>
              </a:xfrm>
              <a:prstGeom prst="rect">
                <a:avLst/>
              </a:prstGeom>
            </p:spPr>
          </p:pic>
        </p:grp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01111C6-BA04-CDE4-5AE8-2CABF914C3DD}"/>
              </a:ext>
            </a:extLst>
          </p:cNvPr>
          <p:cNvSpPr txBox="1"/>
          <p:nvPr/>
        </p:nvSpPr>
        <p:spPr>
          <a:xfrm>
            <a:off x="526095" y="3853338"/>
            <a:ext cx="4639291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不能自定义硬件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D6D91B5-6259-8588-38EA-3995DB53C816}"/>
              </a:ext>
            </a:extLst>
          </p:cNvPr>
          <p:cNvSpPr txBox="1"/>
          <p:nvPr/>
        </p:nvSpPr>
        <p:spPr>
          <a:xfrm>
            <a:off x="2008617" y="2299220"/>
            <a:ext cx="450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95575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不能自定义模型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F8F754-BC18-A23E-8A9E-253ACEC8A860}"/>
              </a:ext>
            </a:extLst>
          </p:cNvPr>
          <p:cNvSpPr txBox="1"/>
          <p:nvPr/>
        </p:nvSpPr>
        <p:spPr>
          <a:xfrm>
            <a:off x="6991399" y="2324387"/>
            <a:ext cx="3629783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无实测验证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E587B5-EF11-38B8-72D4-1127FDBCE666}"/>
              </a:ext>
            </a:extLst>
          </p:cNvPr>
          <p:cNvSpPr txBox="1"/>
          <p:nvPr/>
        </p:nvSpPr>
        <p:spPr>
          <a:xfrm>
            <a:off x="5392904" y="3818483"/>
            <a:ext cx="6464747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没有考虑到真实部署需求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B9BFB46-A1E5-A18A-52F5-77C4C57B6109}"/>
              </a:ext>
            </a:extLst>
          </p:cNvPr>
          <p:cNvSpPr txBox="1"/>
          <p:nvPr/>
        </p:nvSpPr>
        <p:spPr>
          <a:xfrm>
            <a:off x="1611459" y="5391564"/>
            <a:ext cx="4180006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计算过于简单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F204103-B864-415F-E1CB-FB4544E3A985}"/>
              </a:ext>
            </a:extLst>
          </p:cNvPr>
          <p:cNvSpPr txBox="1"/>
          <p:nvPr/>
        </p:nvSpPr>
        <p:spPr>
          <a:xfrm>
            <a:off x="6294478" y="5361131"/>
            <a:ext cx="4541916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3600" kern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不支持量化方案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8905A770-7AB6-8063-DBD8-0CE34D3A22D9}"/>
              </a:ext>
            </a:extLst>
          </p:cNvPr>
          <p:cNvSpPr/>
          <p:nvPr/>
        </p:nvSpPr>
        <p:spPr>
          <a:xfrm>
            <a:off x="702115" y="1483167"/>
            <a:ext cx="5184048" cy="468463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2415AA11-14DF-13B5-4A96-7E139EDD73B0}"/>
              </a:ext>
            </a:extLst>
          </p:cNvPr>
          <p:cNvSpPr/>
          <p:nvPr/>
        </p:nvSpPr>
        <p:spPr>
          <a:xfrm>
            <a:off x="6345660" y="1483167"/>
            <a:ext cx="5151015" cy="468462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F66F03C-8C34-7111-62C1-C23E33ECC2B5}"/>
              </a:ext>
            </a:extLst>
          </p:cNvPr>
          <p:cNvSpPr txBox="1"/>
          <p:nvPr/>
        </p:nvSpPr>
        <p:spPr>
          <a:xfrm>
            <a:off x="902500" y="1631844"/>
            <a:ext cx="385233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</a:t>
            </a:r>
            <a:r>
              <a:rPr lang="en-US" altLang="zh-CN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38</a:t>
            </a:r>
            <a:r>
              <a:rPr lang="zh-CN" altLang="en-US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款主流开源模型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179DBBD-C95D-CC6E-8005-F5A8388F6891}"/>
              </a:ext>
            </a:extLst>
          </p:cNvPr>
          <p:cNvSpPr txBox="1"/>
          <p:nvPr/>
        </p:nvSpPr>
        <p:spPr>
          <a:xfrm>
            <a:off x="6581278" y="1617532"/>
            <a:ext cx="42931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</a:t>
            </a:r>
            <a:r>
              <a:rPr lang="en-US" altLang="zh-CN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24</a:t>
            </a:r>
            <a:r>
              <a:rPr lang="zh-CN" altLang="en-US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种国内外异构硬件 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A572E732-0D6F-5F1B-ABBD-96EAB13FDDC5}"/>
              </a:ext>
            </a:extLst>
          </p:cNvPr>
          <p:cNvSpPr/>
          <p:nvPr/>
        </p:nvSpPr>
        <p:spPr>
          <a:xfrm>
            <a:off x="1002684" y="256597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66" name="图形 65">
            <a:extLst>
              <a:ext uri="{FF2B5EF4-FFF2-40B4-BE49-F238E27FC236}">
                <a16:creationId xmlns:a16="http://schemas.microsoft.com/office/drawing/2014/main" id="{731BF6DB-6D42-1BB8-FFF4-C1D845AE6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523" y="2675782"/>
            <a:ext cx="1857375" cy="390525"/>
          </a:xfrm>
          <a:prstGeom prst="rect">
            <a:avLst/>
          </a:prstGeom>
        </p:spPr>
      </p:pic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450F96F-A4AD-CFEB-9C15-2026953E96E4}"/>
              </a:ext>
            </a:extLst>
          </p:cNvPr>
          <p:cNvSpPr/>
          <p:nvPr/>
        </p:nvSpPr>
        <p:spPr>
          <a:xfrm>
            <a:off x="3366130" y="256597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26755557-D006-B4B7-2A3A-4AB2F6F5CC7A}"/>
              </a:ext>
            </a:extLst>
          </p:cNvPr>
          <p:cNvSpPr/>
          <p:nvPr/>
        </p:nvSpPr>
        <p:spPr>
          <a:xfrm>
            <a:off x="1033563" y="342900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69" name="图片 68" descr="图标&#10;&#10;描述已自动生成">
            <a:extLst>
              <a:ext uri="{FF2B5EF4-FFF2-40B4-BE49-F238E27FC236}">
                <a16:creationId xmlns:a16="http://schemas.microsoft.com/office/drawing/2014/main" id="{4BC91A13-D31B-E86B-4B59-0297E720C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00" y="3385709"/>
            <a:ext cx="710923" cy="710923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FCD44974-556E-B58D-5FD6-DD95F0E28DD3}"/>
              </a:ext>
            </a:extLst>
          </p:cNvPr>
          <p:cNvSpPr txBox="1"/>
          <p:nvPr/>
        </p:nvSpPr>
        <p:spPr>
          <a:xfrm>
            <a:off x="1673875" y="3594332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66E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Meta Llama</a:t>
            </a:r>
            <a:endParaRPr lang="zh-CN" altLang="en-US" dirty="0">
              <a:solidFill>
                <a:srgbClr val="0066E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A9F12F42-4095-68EF-F3D1-CBDD196F2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82"/>
          <a:stretch/>
        </p:blipFill>
        <p:spPr bwMode="auto">
          <a:xfrm>
            <a:off x="3454949" y="2514372"/>
            <a:ext cx="648041" cy="71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42AF8E91-037B-1D6B-BAE1-A7EE4ECE3DFB}"/>
              </a:ext>
            </a:extLst>
          </p:cNvPr>
          <p:cNvSpPr/>
          <p:nvPr/>
        </p:nvSpPr>
        <p:spPr>
          <a:xfrm>
            <a:off x="3363513" y="3428999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8DCC25B3-389C-F635-962A-C7A13657CCFB}"/>
              </a:ext>
            </a:extLst>
          </p:cNvPr>
          <p:cNvSpPr/>
          <p:nvPr/>
        </p:nvSpPr>
        <p:spPr>
          <a:xfrm>
            <a:off x="1020100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72BF2303-7F8F-62F6-0E81-D77DBD5CBFA3}"/>
              </a:ext>
            </a:extLst>
          </p:cNvPr>
          <p:cNvSpPr/>
          <p:nvPr/>
        </p:nvSpPr>
        <p:spPr>
          <a:xfrm>
            <a:off x="1033562" y="5117201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136224E6-34E9-C1DC-A302-2D64EC8544D3}"/>
              </a:ext>
            </a:extLst>
          </p:cNvPr>
          <p:cNvSpPr/>
          <p:nvPr/>
        </p:nvSpPr>
        <p:spPr>
          <a:xfrm>
            <a:off x="3363512" y="4254517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C00D1B1C-37D9-562C-D6E7-DF2E4296E501}"/>
              </a:ext>
            </a:extLst>
          </p:cNvPr>
          <p:cNvSpPr/>
          <p:nvPr/>
        </p:nvSpPr>
        <p:spPr>
          <a:xfrm>
            <a:off x="3393818" y="509209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77" name="图片 76" descr="图片包含 游戏机, 画&#10;&#10;描述已自动生成">
            <a:extLst>
              <a:ext uri="{FF2B5EF4-FFF2-40B4-BE49-F238E27FC236}">
                <a16:creationId xmlns:a16="http://schemas.microsoft.com/office/drawing/2014/main" id="{257FDC75-15D5-D124-1E52-D9CE6829C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99" y="4311758"/>
            <a:ext cx="467618" cy="46761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2D602DD0-17F2-977A-F5FD-C8FCE64B34D5}"/>
              </a:ext>
            </a:extLst>
          </p:cNvPr>
          <p:cNvSpPr txBox="1"/>
          <p:nvPr/>
        </p:nvSpPr>
        <p:spPr>
          <a:xfrm>
            <a:off x="1673875" y="4394422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25D27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Baichuan</a:t>
            </a:r>
            <a:endParaRPr lang="zh-CN" altLang="en-US">
              <a:solidFill>
                <a:srgbClr val="F25D27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79" name="图片 78" descr="图片包含 游戏机, 画&#10;&#10;描述已自动生成">
            <a:extLst>
              <a:ext uri="{FF2B5EF4-FFF2-40B4-BE49-F238E27FC236}">
                <a16:creationId xmlns:a16="http://schemas.microsoft.com/office/drawing/2014/main" id="{3F2C33A4-5A44-A5A0-2BAC-713B2B98F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6" y="5091616"/>
            <a:ext cx="649927" cy="649927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F5EDEED3-25D3-4B05-088E-DD2908B9A105}"/>
              </a:ext>
            </a:extLst>
          </p:cNvPr>
          <p:cNvSpPr txBox="1"/>
          <p:nvPr/>
        </p:nvSpPr>
        <p:spPr>
          <a:xfrm>
            <a:off x="1731023" y="5262164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D70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Mistral AI</a:t>
            </a:r>
            <a:endParaRPr lang="zh-CN" altLang="en-US">
              <a:solidFill>
                <a:srgbClr val="FFD70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0D81BB-B2D1-A802-F601-4B39585BA976}"/>
              </a:ext>
            </a:extLst>
          </p:cNvPr>
          <p:cNvSpPr txBox="1"/>
          <p:nvPr/>
        </p:nvSpPr>
        <p:spPr>
          <a:xfrm>
            <a:off x="4166161" y="4409929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E53C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Yi</a:t>
            </a:r>
            <a:endParaRPr lang="zh-CN" altLang="en-US" dirty="0">
              <a:solidFill>
                <a:srgbClr val="2E53C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D3F4E22C-1023-8FFE-5284-F87978FC8DC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8982"/>
          <a:stretch/>
        </p:blipFill>
        <p:spPr>
          <a:xfrm>
            <a:off x="3645790" y="5140297"/>
            <a:ext cx="481194" cy="5379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67D5707B-9BE1-C79C-CDD9-A2E9A5474B4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2388"/>
          <a:stretch/>
        </p:blipFill>
        <p:spPr>
          <a:xfrm>
            <a:off x="4284898" y="5207223"/>
            <a:ext cx="856869" cy="439477"/>
          </a:xfrm>
          <a:prstGeom prst="rect">
            <a:avLst/>
          </a:prstGeom>
        </p:spPr>
      </p:pic>
      <p:pic>
        <p:nvPicPr>
          <p:cNvPr id="84" name="Picture 8">
            <a:extLst>
              <a:ext uri="{FF2B5EF4-FFF2-40B4-BE49-F238E27FC236}">
                <a16:creationId xmlns:a16="http://schemas.microsoft.com/office/drawing/2014/main" id="{AB4F70FF-FE5D-A595-E08D-E39DFFC5A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3" r="16395"/>
          <a:stretch/>
        </p:blipFill>
        <p:spPr bwMode="auto">
          <a:xfrm>
            <a:off x="4222856" y="2521469"/>
            <a:ext cx="894918" cy="71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A166CC0-06ED-F50E-06EE-DF18DA4F57E8}"/>
              </a:ext>
            </a:extLst>
          </p:cNvPr>
          <p:cNvSpPr/>
          <p:nvPr/>
        </p:nvSpPr>
        <p:spPr>
          <a:xfrm>
            <a:off x="6736692" y="2514372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C51E4E58-56C3-0184-F2DB-F5AEAE33C3BB}"/>
              </a:ext>
            </a:extLst>
          </p:cNvPr>
          <p:cNvSpPr/>
          <p:nvPr/>
        </p:nvSpPr>
        <p:spPr>
          <a:xfrm>
            <a:off x="9101440" y="2514372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AA8DD9CC-7985-8FF8-B656-623D55341A32}"/>
              </a:ext>
            </a:extLst>
          </p:cNvPr>
          <p:cNvSpPr/>
          <p:nvPr/>
        </p:nvSpPr>
        <p:spPr>
          <a:xfrm>
            <a:off x="6736692" y="3393603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21172594-3E31-ADED-687A-B963B5CEA0B8}"/>
              </a:ext>
            </a:extLst>
          </p:cNvPr>
          <p:cNvSpPr/>
          <p:nvPr/>
        </p:nvSpPr>
        <p:spPr>
          <a:xfrm>
            <a:off x="9101440" y="3393603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C8A7E48C-497A-AFE0-8BD9-CFD8B542E0C0}"/>
              </a:ext>
            </a:extLst>
          </p:cNvPr>
          <p:cNvSpPr/>
          <p:nvPr/>
        </p:nvSpPr>
        <p:spPr>
          <a:xfrm>
            <a:off x="6754404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AC24F8B7-6A58-8B09-A49E-491660C6072E}"/>
              </a:ext>
            </a:extLst>
          </p:cNvPr>
          <p:cNvSpPr/>
          <p:nvPr/>
        </p:nvSpPr>
        <p:spPr>
          <a:xfrm>
            <a:off x="9119152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A24D4DCE-13E5-A26C-FC79-D9E43E192ED0}"/>
              </a:ext>
            </a:extLst>
          </p:cNvPr>
          <p:cNvSpPr/>
          <p:nvPr/>
        </p:nvSpPr>
        <p:spPr>
          <a:xfrm>
            <a:off x="6754404" y="504795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781B67F-6545-EED8-9EBA-C2BD62E70DF6}"/>
              </a:ext>
            </a:extLst>
          </p:cNvPr>
          <p:cNvSpPr/>
          <p:nvPr/>
        </p:nvSpPr>
        <p:spPr>
          <a:xfrm>
            <a:off x="9119152" y="504795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76A90F8-AF57-DF59-2ADB-9458CCA68C0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80"/>
          <a:stretch/>
        </p:blipFill>
        <p:spPr>
          <a:xfrm>
            <a:off x="6791738" y="2566936"/>
            <a:ext cx="2039830" cy="499371"/>
          </a:xfrm>
          <a:prstGeom prst="roundRect">
            <a:avLst>
              <a:gd name="adj" fmla="val 50000"/>
            </a:avLst>
          </a:prstGeom>
        </p:spPr>
      </p:pic>
      <p:pic>
        <p:nvPicPr>
          <p:cNvPr id="94" name="Picture 12" descr="AMD Logo, symbol, meaning, history, PNG, brand">
            <a:extLst>
              <a:ext uri="{FF2B5EF4-FFF2-40B4-BE49-F238E27FC236}">
                <a16:creationId xmlns:a16="http://schemas.microsoft.com/office/drawing/2014/main" id="{26CDB3FD-C13A-1BA2-A074-5985CA0D6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6" t="21387" b="23581"/>
          <a:stretch/>
        </p:blipFill>
        <p:spPr bwMode="auto">
          <a:xfrm>
            <a:off x="9291065" y="2562443"/>
            <a:ext cx="425172" cy="4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AMD Logo, symbol, meaning, history, PNG, brand">
            <a:extLst>
              <a:ext uri="{FF2B5EF4-FFF2-40B4-BE49-F238E27FC236}">
                <a16:creationId xmlns:a16="http://schemas.microsoft.com/office/drawing/2014/main" id="{BC43F221-602B-5F8D-184E-7A8280C2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2" r="26216" b="20988"/>
          <a:stretch/>
        </p:blipFill>
        <p:spPr bwMode="auto">
          <a:xfrm>
            <a:off x="9848334" y="2600006"/>
            <a:ext cx="1080220" cy="46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6">
            <a:extLst>
              <a:ext uri="{FF2B5EF4-FFF2-40B4-BE49-F238E27FC236}">
                <a16:creationId xmlns:a16="http://schemas.microsoft.com/office/drawing/2014/main" id="{E4A9E7B8-27C9-BB41-B26E-65DA7E1C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65" y="3478577"/>
            <a:ext cx="485087" cy="4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DCFB18E7-F000-501D-6B00-2205EBA58FB8}"/>
              </a:ext>
            </a:extLst>
          </p:cNvPr>
          <p:cNvSpPr txBox="1"/>
          <p:nvPr/>
        </p:nvSpPr>
        <p:spPr>
          <a:xfrm>
            <a:off x="9986168" y="3529791"/>
            <a:ext cx="114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TPU</a:t>
            </a:r>
            <a:endParaRPr lang="zh-CN" altLang="en-US" sz="20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98" name="图片 97" descr="形状&#10;&#10;中度可信度描述已自动生成">
            <a:extLst>
              <a:ext uri="{FF2B5EF4-FFF2-40B4-BE49-F238E27FC236}">
                <a16:creationId xmlns:a16="http://schemas.microsoft.com/office/drawing/2014/main" id="{B281A9A3-7D23-4CAE-2440-C116C9A91B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09" y="3507038"/>
            <a:ext cx="1762125" cy="397472"/>
          </a:xfrm>
          <a:prstGeom prst="rect">
            <a:avLst/>
          </a:prstGeom>
        </p:spPr>
      </p:pic>
      <p:pic>
        <p:nvPicPr>
          <p:cNvPr id="99" name="Picture 18">
            <a:extLst>
              <a:ext uri="{FF2B5EF4-FFF2-40B4-BE49-F238E27FC236}">
                <a16:creationId xmlns:a16="http://schemas.microsoft.com/office/drawing/2014/main" id="{C7E71D74-F3B2-80A1-D40C-043A9699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508" y="4391265"/>
            <a:ext cx="1690629" cy="3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0" descr="寒武纪科技">
            <a:extLst>
              <a:ext uri="{FF2B5EF4-FFF2-40B4-BE49-F238E27FC236}">
                <a16:creationId xmlns:a16="http://schemas.microsoft.com/office/drawing/2014/main" id="{4941F775-728F-37CA-A5F0-A37B602CF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80" y="5161756"/>
            <a:ext cx="12668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F4C04084-3C00-B53A-5B8B-EBDE2C4A12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33894" y="5082586"/>
            <a:ext cx="1939699" cy="539442"/>
          </a:xfrm>
          <a:prstGeom prst="rect">
            <a:avLst/>
          </a:prstGeom>
        </p:spPr>
      </p:pic>
      <p:pic>
        <p:nvPicPr>
          <p:cNvPr id="102" name="Picture 24" descr="壁仞科技">
            <a:extLst>
              <a:ext uri="{FF2B5EF4-FFF2-40B4-BE49-F238E27FC236}">
                <a16:creationId xmlns:a16="http://schemas.microsoft.com/office/drawing/2014/main" id="{0A11836A-0837-296F-F894-5B5139F6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73" y="4356504"/>
            <a:ext cx="1721961" cy="42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B161D053-83A3-BDE1-94EB-8106078AD2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959" y="4322865"/>
            <a:ext cx="462544" cy="4625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0816D6-9582-11C3-667B-A5590118F5C2}"/>
              </a:ext>
            </a:extLst>
          </p:cNvPr>
          <p:cNvSpPr txBox="1"/>
          <p:nvPr/>
        </p:nvSpPr>
        <p:spPr>
          <a:xfrm>
            <a:off x="906582" y="2133028"/>
            <a:ext cx="23968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稠密、稀疏、多模态大模型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69128E-156A-5BC2-6203-70D35D828E9B}"/>
              </a:ext>
            </a:extLst>
          </p:cNvPr>
          <p:cNvSpPr txBox="1"/>
          <p:nvPr/>
        </p:nvSpPr>
        <p:spPr>
          <a:xfrm>
            <a:off x="6640590" y="2133028"/>
            <a:ext cx="276832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GPU</a:t>
            </a: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TPU</a:t>
            </a: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NPU</a:t>
            </a: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FPGA ……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030" name="Picture 6" descr="Running Kimi-Audio on Windows: An Installation Guide">
            <a:extLst>
              <a:ext uri="{FF2B5EF4-FFF2-40B4-BE49-F238E27FC236}">
                <a16:creationId xmlns:a16="http://schemas.microsoft.com/office/drawing/2014/main" id="{6907ACC5-15B3-B89C-229A-ED43766D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3" t="16563" r="31296" b="15563"/>
          <a:stretch>
            <a:fillRect/>
          </a:stretch>
        </p:blipFill>
        <p:spPr bwMode="auto">
          <a:xfrm>
            <a:off x="3519182" y="3503146"/>
            <a:ext cx="531335" cy="4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3DA703-3E96-D5F0-85F9-215E1D06C5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60533" y="3576062"/>
            <a:ext cx="765258" cy="3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3C9C288-5067-A32A-3A64-22E980C08DA4}"/>
              </a:ext>
            </a:extLst>
          </p:cNvPr>
          <p:cNvSpPr/>
          <p:nvPr/>
        </p:nvSpPr>
        <p:spPr>
          <a:xfrm>
            <a:off x="702115" y="1483167"/>
            <a:ext cx="5184048" cy="468463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1A1B0CF-98CB-5E28-68D5-E3166C9ED7DD}"/>
              </a:ext>
            </a:extLst>
          </p:cNvPr>
          <p:cNvSpPr/>
          <p:nvPr/>
        </p:nvSpPr>
        <p:spPr>
          <a:xfrm>
            <a:off x="6345660" y="1483167"/>
            <a:ext cx="5151015" cy="468462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C15401F-9AB1-74E3-9E99-C46BF553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716"/>
          <a:stretch/>
        </p:blipFill>
        <p:spPr>
          <a:xfrm>
            <a:off x="1025046" y="2460008"/>
            <a:ext cx="4475002" cy="34085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206016E-5AF3-DDC1-CA7E-1A3D3280DB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804"/>
          <a:stretch/>
        </p:blipFill>
        <p:spPr>
          <a:xfrm>
            <a:off x="6647107" y="2439538"/>
            <a:ext cx="4578178" cy="3429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D93981-0622-2FC6-E59F-6111D0528162}"/>
              </a:ext>
            </a:extLst>
          </p:cNvPr>
          <p:cNvSpPr txBox="1"/>
          <p:nvPr/>
        </p:nvSpPr>
        <p:spPr>
          <a:xfrm>
            <a:off x="902500" y="1631844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支持自定义模型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282921-56AA-2B9B-8A9F-60364D66E8BA}"/>
              </a:ext>
            </a:extLst>
          </p:cNvPr>
          <p:cNvSpPr txBox="1"/>
          <p:nvPr/>
        </p:nvSpPr>
        <p:spPr>
          <a:xfrm>
            <a:off x="6581278" y="1617532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支持自定义硬件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4350C7-CB95-00AB-0E92-70CC4100B604}"/>
              </a:ext>
            </a:extLst>
          </p:cNvPr>
          <p:cNvSpPr txBox="1"/>
          <p:nvPr/>
        </p:nvSpPr>
        <p:spPr>
          <a:xfrm>
            <a:off x="906582" y="2133028"/>
            <a:ext cx="313419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可选择模型结构，设定模型各项参数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F92C8F-60EE-8C41-E37A-A508BBF46DF3}"/>
              </a:ext>
            </a:extLst>
          </p:cNvPr>
          <p:cNvSpPr txBox="1"/>
          <p:nvPr/>
        </p:nvSpPr>
        <p:spPr>
          <a:xfrm>
            <a:off x="6581278" y="2121228"/>
            <a:ext cx="32367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可自定义填写硬件算力，计算需求配置</a:t>
            </a:r>
            <a:endParaRPr lang="zh-CN" altLang="en-US" sz="1400" b="1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914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赛题完成情况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449144B-3A54-D5DE-A1DE-C51B0BB2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43539"/>
              </p:ext>
            </p:extLst>
          </p:nvPr>
        </p:nvGraphicFramePr>
        <p:xfrm>
          <a:off x="333678" y="1189145"/>
          <a:ext cx="7264155" cy="5106064"/>
        </p:xfrm>
        <a:graphic>
          <a:graphicData uri="http://schemas.openxmlformats.org/drawingml/2006/table">
            <a:tbl>
              <a:tblPr/>
              <a:tblGrid>
                <a:gridCol w="3601013">
                  <a:extLst>
                    <a:ext uri="{9D8B030D-6E8A-4147-A177-3AD203B41FA5}">
                      <a16:colId xmlns:a16="http://schemas.microsoft.com/office/drawing/2014/main" val="3764003450"/>
                    </a:ext>
                  </a:extLst>
                </a:gridCol>
                <a:gridCol w="3663142">
                  <a:extLst>
                    <a:ext uri="{9D8B030D-6E8A-4147-A177-3AD203B41FA5}">
                      <a16:colId xmlns:a16="http://schemas.microsoft.com/office/drawing/2014/main" val="2658354817"/>
                    </a:ext>
                  </a:extLst>
                </a:gridCol>
              </a:tblGrid>
              <a:tr h="426064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</a:pPr>
                      <a:r>
                        <a:rPr lang="zh-CN" altLang="en-US" sz="1600" b="1" spc="100" baseline="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赛题要求</a:t>
                      </a:r>
                    </a:p>
                  </a:txBody>
                  <a:tcPr marL="30257" marR="30257" marT="13964" marB="13964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</a:pPr>
                      <a:r>
                        <a:rPr lang="zh-CN" altLang="en-US" sz="1600" b="1" spc="100" baseline="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完成情况</a:t>
                      </a:r>
                    </a:p>
                  </a:txBody>
                  <a:tcPr marL="30257" marR="30257" marT="13964" marB="13964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0198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支持多种模型类型，模型参数，量化方案，并发量，最大</a:t>
                      </a:r>
                      <a:r>
                        <a:rPr lang="en-US" altLang="zh-CN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tokens</a:t>
                      </a: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数等负载建模能力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✅支持主流稠密、稀疏、多模态大模型，支持自定义模型结构参数，支持自定义负载及服务指标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9358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支持多种硬件资源，显存，卡数等资源抽象能力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✅支持国内外异构硬件，包括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GPU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TPU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NPU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FPGA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等，智能推荐硬件配置需求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61352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建模方案。提供详细的负载、硬件资源的建模方案描述，给出度量依据、建模方法、参考文献、算法依据、计算过程等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✅支持显存占用分析，支持通过算力及互联带宽计算硬件需求，并详细给出计算公式、以及算法依据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35109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算力需求预测误差：不同测试用例下，度量工具输出的模型需求与实际运行真值偏差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✅经过实测验证，在不同输入负载下，各部分显存计算误差不超过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5%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，推荐硬件配置能够满足吞吐量要求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50250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代码结构清晰，模块化设计，便于维护和扩展。重要代码注释完整。且必须完全开源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✅网页、算力测试工具、可视化绘图代码全部开源并配有完整注释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4629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文档详细清晰，包含安装方式及使用方法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✅使用方法见详细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README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文档及说明书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4703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C2321DF-9CC5-9B24-3AED-74E15C522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05594"/>
              </p:ext>
            </p:extLst>
          </p:nvPr>
        </p:nvGraphicFramePr>
        <p:xfrm>
          <a:off x="7708669" y="1189145"/>
          <a:ext cx="4051069" cy="5127835"/>
        </p:xfrm>
        <a:graphic>
          <a:graphicData uri="http://schemas.openxmlformats.org/drawingml/2006/table">
            <a:tbl>
              <a:tblPr/>
              <a:tblGrid>
                <a:gridCol w="3053542">
                  <a:extLst>
                    <a:ext uri="{9D8B030D-6E8A-4147-A177-3AD203B41FA5}">
                      <a16:colId xmlns:a16="http://schemas.microsoft.com/office/drawing/2014/main" val="1340380295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3769217252"/>
                    </a:ext>
                  </a:extLst>
                </a:gridCol>
              </a:tblGrid>
              <a:tr h="43521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  <a:cs typeface="+mn-cs"/>
                        </a:rPr>
                        <a:t>创新点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  <a:cs typeface="+mn-cs"/>
                        </a:rPr>
                        <a:t>完成情况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692696"/>
                  </a:ext>
                </a:extLst>
              </a:tr>
              <a:tr h="890244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支持自定义模型、自定义硬件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8324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根据模型类型精确划分显存占比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105316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使用经验因子控制额外开销计算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673809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通过算力评估工具实测硬件真实算力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75510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通过模型部署实测显存计算准确性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528318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SLO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测试推荐配置达标情况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2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844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10341</TotalTime>
  <Words>3856</Words>
  <Application>Microsoft Office PowerPoint</Application>
  <PresentationFormat>宽屏</PresentationFormat>
  <Paragraphs>677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Wingdings</vt:lpstr>
      <vt:lpstr>等线</vt:lpstr>
      <vt:lpstr>方正粗黑宋简体</vt:lpstr>
      <vt:lpstr>思源黑体 Heavy</vt:lpstr>
      <vt:lpstr>思源黑体 Medium</vt:lpstr>
      <vt:lpstr>Arial</vt:lpstr>
      <vt:lpstr>Cambria Math</vt:lpstr>
      <vt:lpstr>HONOR Sans Design Medium</vt:lpstr>
      <vt:lpstr>Office 主题​​</vt:lpstr>
      <vt:lpstr>    AICompass 模型对算力等效建模评估</vt:lpstr>
      <vt:lpstr>项目介绍</vt:lpstr>
      <vt:lpstr>PowerPoint 演示文稿</vt:lpstr>
      <vt:lpstr>1.1 赛题分析及设计背景</vt:lpstr>
      <vt:lpstr>1.2 设计目标</vt:lpstr>
      <vt:lpstr>1.3 较同类产品的优势</vt:lpstr>
      <vt:lpstr>1.3 较同类产品的优势</vt:lpstr>
      <vt:lpstr>1.3 较同类产品的优势</vt:lpstr>
      <vt:lpstr>1.4 赛题完成情况</vt:lpstr>
      <vt:lpstr>PowerPoint 演示文稿</vt:lpstr>
      <vt:lpstr>2.1 显存计算亮点</vt:lpstr>
      <vt:lpstr>2.2 服务指标亮点</vt:lpstr>
      <vt:lpstr>2.3 智能推荐亮点</vt:lpstr>
      <vt:lpstr>2.4 算力测试亮点</vt:lpstr>
      <vt:lpstr>PowerPoint 演示文稿</vt:lpstr>
      <vt:lpstr>3.1 难点一：如何实现高精度的显存预测模型</vt:lpstr>
      <vt:lpstr>3.2 难点二：SLO驱动的性能需求逆向映射</vt:lpstr>
      <vt:lpstr>3.3 难点三：构建异构硬件的真实性能标尺</vt:lpstr>
      <vt:lpstr>PowerPoint 演示文稿</vt:lpstr>
      <vt:lpstr>4.1 显存测试结果说明</vt:lpstr>
      <vt:lpstr>4.1 显存测试结果说明</vt:lpstr>
      <vt:lpstr>4.2 部署服务测试</vt:lpstr>
      <vt:lpstr>4.2 部署服务测试</vt:lpstr>
      <vt:lpstr>4.2 SLO测试</vt:lpstr>
      <vt:lpstr>4.3 项目实际应用</vt:lpstr>
      <vt:lpstr>PowerPoint 演示文稿</vt:lpstr>
      <vt:lpstr>5.1 作品演示播放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bowen xu</cp:lastModifiedBy>
  <cp:revision>642</cp:revision>
  <dcterms:created xsi:type="dcterms:W3CDTF">2024-08-05T03:21:00Z</dcterms:created>
  <dcterms:modified xsi:type="dcterms:W3CDTF">2025-09-12T03:30:37Z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635092E4E9B944459AE593E852D97D2E_13</vt:lpwstr>
  </property>
  <property fmtid="{D5CDD505-2E9C-101B-9397-08002B2CF9AE}" pid="3" name="KSOProductBuildVer">
    <vt:lpwstr>2052-12.1.0.21171</vt:lpwstr>
  </property>
</Properties>
</file>